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337" r:id="rId3"/>
    <p:sldId id="279" r:id="rId4"/>
    <p:sldId id="328" r:id="rId5"/>
    <p:sldId id="348" r:id="rId6"/>
    <p:sldId id="351" r:id="rId7"/>
    <p:sldId id="349" r:id="rId8"/>
    <p:sldId id="350" r:id="rId9"/>
    <p:sldId id="384" r:id="rId10"/>
    <p:sldId id="379" r:id="rId11"/>
    <p:sldId id="368" r:id="rId12"/>
    <p:sldId id="383" r:id="rId13"/>
    <p:sldId id="381" r:id="rId14"/>
    <p:sldId id="391" r:id="rId15"/>
    <p:sldId id="392" r:id="rId16"/>
    <p:sldId id="382" r:id="rId17"/>
    <p:sldId id="393" r:id="rId18"/>
    <p:sldId id="394" r:id="rId19"/>
    <p:sldId id="395" r:id="rId20"/>
    <p:sldId id="343" r:id="rId21"/>
    <p:sldId id="342" r:id="rId22"/>
    <p:sldId id="397" r:id="rId23"/>
    <p:sldId id="398" r:id="rId24"/>
    <p:sldId id="367" r:id="rId25"/>
    <p:sldId id="396" r:id="rId26"/>
  </p:sldIdLst>
  <p:sldSz cx="12192000" cy="6858000"/>
  <p:notesSz cx="6742113" cy="987266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57" d="100"/>
          <a:sy n="57" d="100"/>
        </p:scale>
        <p:origin x="84" y="3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0E7C66EA-F290-4A1C-A985-43924076A2A5}" type="datetimeFigureOut">
              <a:rPr lang="nl-NL" smtClean="0"/>
              <a:t>8-9-2021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2041164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E7C66EA-F290-4A1C-A985-43924076A2A5}" type="datetimeFigureOut">
              <a:rPr lang="nl-NL" smtClean="0"/>
              <a:t>8-9-2021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357035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E7C66EA-F290-4A1C-A985-43924076A2A5}" type="datetimeFigureOut">
              <a:rPr lang="nl-NL" smtClean="0"/>
              <a:t>8-9-2021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2343601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E7C66EA-F290-4A1C-A985-43924076A2A5}" type="datetimeFigureOut">
              <a:rPr lang="nl-NL" smtClean="0"/>
              <a:t>8-9-2021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1998487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0E7C66EA-F290-4A1C-A985-43924076A2A5}" type="datetimeFigureOut">
              <a:rPr lang="nl-NL" smtClean="0"/>
              <a:t>8-9-2021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133868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0E7C66EA-F290-4A1C-A985-43924076A2A5}" type="datetimeFigureOut">
              <a:rPr lang="nl-NL" smtClean="0"/>
              <a:t>8-9-2021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19239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0E7C66EA-F290-4A1C-A985-43924076A2A5}" type="datetimeFigureOut">
              <a:rPr lang="nl-NL" smtClean="0"/>
              <a:t>8-9-2021</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1881631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0E7C66EA-F290-4A1C-A985-43924076A2A5}" type="datetimeFigureOut">
              <a:rPr lang="nl-NL" smtClean="0"/>
              <a:t>8-9-2021</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438721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E7C66EA-F290-4A1C-A985-43924076A2A5}" type="datetimeFigureOut">
              <a:rPr lang="nl-NL" smtClean="0"/>
              <a:t>8-9-2021</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67874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0E7C66EA-F290-4A1C-A985-43924076A2A5}" type="datetimeFigureOut">
              <a:rPr lang="nl-NL" smtClean="0"/>
              <a:t>8-9-2021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3673649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0E7C66EA-F290-4A1C-A985-43924076A2A5}" type="datetimeFigureOut">
              <a:rPr lang="nl-NL" smtClean="0"/>
              <a:t>8-9-2021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D91474C-0009-438F-ADAB-871C33A4B85F}" type="slidenum">
              <a:rPr lang="nl-NL" smtClean="0"/>
              <a:t>‹nr.›</a:t>
            </a:fld>
            <a:endParaRPr lang="nl-NL"/>
          </a:p>
        </p:txBody>
      </p:sp>
    </p:spTree>
    <p:extLst>
      <p:ext uri="{BB962C8B-B14F-4D97-AF65-F5344CB8AC3E}">
        <p14:creationId xmlns:p14="http://schemas.microsoft.com/office/powerpoint/2010/main" val="2961297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7C66EA-F290-4A1C-A985-43924076A2A5}" type="datetimeFigureOut">
              <a:rPr lang="nl-NL" smtClean="0"/>
              <a:t>8-9-2021</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91474C-0009-438F-ADAB-871C33A4B85F}" type="slidenum">
              <a:rPr lang="nl-NL" smtClean="0"/>
              <a:t>‹nr.›</a:t>
            </a:fld>
            <a:endParaRPr lang="nl-NL"/>
          </a:p>
        </p:txBody>
      </p:sp>
    </p:spTree>
    <p:extLst>
      <p:ext uri="{BB962C8B-B14F-4D97-AF65-F5344CB8AC3E}">
        <p14:creationId xmlns:p14="http://schemas.microsoft.com/office/powerpoint/2010/main" val="3269407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6213" y="2698428"/>
            <a:ext cx="6674263" cy="3339958"/>
          </a:xfrm>
          <a:prstGeom prst="rect">
            <a:avLst/>
          </a:prstGeom>
        </p:spPr>
      </p:pic>
      <p:sp>
        <p:nvSpPr>
          <p:cNvPr id="2" name="Titel 1"/>
          <p:cNvSpPr>
            <a:spLocks noGrp="1"/>
          </p:cNvSpPr>
          <p:nvPr>
            <p:ph type="ctrTitle"/>
          </p:nvPr>
        </p:nvSpPr>
        <p:spPr>
          <a:xfrm>
            <a:off x="1063173" y="1681871"/>
            <a:ext cx="9926594" cy="696793"/>
          </a:xfr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ormAutofit fontScale="90000"/>
          </a:bodyPr>
          <a:lstStyle/>
          <a:p>
            <a:r>
              <a:rPr lang="en-US" b="1" dirty="0" err="1">
                <a:solidFill>
                  <a:schemeClr val="accent1">
                    <a:lumMod val="75000"/>
                  </a:schemeClr>
                </a:solidFill>
                <a:latin typeface="+mn-lt"/>
              </a:rPr>
              <a:t>Gemeentelijk</a:t>
            </a:r>
            <a:r>
              <a:rPr lang="en-US" b="1" dirty="0">
                <a:solidFill>
                  <a:schemeClr val="accent1">
                    <a:lumMod val="75000"/>
                  </a:schemeClr>
                </a:solidFill>
                <a:latin typeface="+mn-lt"/>
              </a:rPr>
              <a:t> </a:t>
            </a:r>
            <a:r>
              <a:rPr lang="en-US" b="1" dirty="0" err="1">
                <a:solidFill>
                  <a:schemeClr val="accent1">
                    <a:lumMod val="75000"/>
                  </a:schemeClr>
                </a:solidFill>
                <a:latin typeface="+mn-lt"/>
              </a:rPr>
              <a:t>rioleringsplan</a:t>
            </a:r>
            <a:r>
              <a:rPr lang="en-US" b="1" dirty="0">
                <a:solidFill>
                  <a:schemeClr val="accent1">
                    <a:lumMod val="75000"/>
                  </a:schemeClr>
                </a:solidFill>
                <a:latin typeface="+mn-lt"/>
              </a:rPr>
              <a:t> </a:t>
            </a:r>
            <a:br>
              <a:rPr lang="en-US" b="1" dirty="0">
                <a:solidFill>
                  <a:schemeClr val="accent1">
                    <a:lumMod val="75000"/>
                  </a:schemeClr>
                </a:solidFill>
                <a:latin typeface="+mn-lt"/>
              </a:rPr>
            </a:br>
            <a:r>
              <a:rPr lang="en-US" b="1" dirty="0">
                <a:solidFill>
                  <a:schemeClr val="accent1">
                    <a:lumMod val="75000"/>
                  </a:schemeClr>
                </a:solidFill>
                <a:latin typeface="+mn-lt"/>
              </a:rPr>
              <a:t>2022 tot </a:t>
            </a:r>
            <a:r>
              <a:rPr lang="en-US" b="1" dirty="0" err="1">
                <a:solidFill>
                  <a:schemeClr val="accent1">
                    <a:lumMod val="75000"/>
                  </a:schemeClr>
                </a:solidFill>
                <a:latin typeface="+mn-lt"/>
              </a:rPr>
              <a:t>en</a:t>
            </a:r>
            <a:r>
              <a:rPr lang="en-US" b="1" dirty="0">
                <a:solidFill>
                  <a:schemeClr val="accent1">
                    <a:lumMod val="75000"/>
                  </a:schemeClr>
                </a:solidFill>
                <a:latin typeface="+mn-lt"/>
              </a:rPr>
              <a:t> met 2026</a:t>
            </a:r>
          </a:p>
        </p:txBody>
      </p:sp>
      <p:sp>
        <p:nvSpPr>
          <p:cNvPr id="4" name="Tijdelijke aanduiding voor datum 3"/>
          <p:cNvSpPr>
            <a:spLocks noGrp="1"/>
          </p:cNvSpPr>
          <p:nvPr>
            <p:ph type="dt" sz="half" idx="4294967295"/>
          </p:nvPr>
        </p:nvSpPr>
        <p:spPr>
          <a:xfrm>
            <a:off x="1752600" y="6324600"/>
            <a:ext cx="2133600" cy="381000"/>
          </a:xfrm>
          <a:prstGeom prst="rect">
            <a:avLst/>
          </a:prstGeom>
        </p:spPr>
        <p:txBody>
          <a:bodyPr/>
          <a:lstStyle/>
          <a:p>
            <a:r>
              <a:rPr lang="nl-NL" altLang="en-US" dirty="0"/>
              <a:t>R. Kroes/ R. van der Velde</a:t>
            </a:r>
          </a:p>
          <a:p>
            <a:endParaRPr lang="nl-NL" altLang="en-US" dirty="0"/>
          </a:p>
        </p:txBody>
      </p:sp>
      <p:sp>
        <p:nvSpPr>
          <p:cNvPr id="5" name="Tijdelijke aanduiding voor voettekst 4"/>
          <p:cNvSpPr>
            <a:spLocks noGrp="1"/>
          </p:cNvSpPr>
          <p:nvPr>
            <p:ph type="ftr" sz="quarter" idx="4294967295"/>
          </p:nvPr>
        </p:nvSpPr>
        <p:spPr>
          <a:xfrm>
            <a:off x="3962400" y="6324600"/>
            <a:ext cx="4572000" cy="381000"/>
          </a:xfrm>
          <a:prstGeom prst="rect">
            <a:avLst/>
          </a:prstGeom>
        </p:spPr>
        <p:txBody>
          <a:bodyPr/>
          <a:lstStyle/>
          <a:p>
            <a:r>
              <a:rPr lang="nl-NL" altLang="en-US" dirty="0"/>
              <a:t>GRP 2022-2026</a:t>
            </a:r>
          </a:p>
        </p:txBody>
      </p:sp>
      <p:sp>
        <p:nvSpPr>
          <p:cNvPr id="6" name="Tijdelijke aanduiding voor dianummer 5"/>
          <p:cNvSpPr>
            <a:spLocks noGrp="1"/>
          </p:cNvSpPr>
          <p:nvPr>
            <p:ph type="sldNum" sz="quarter" idx="4294967295"/>
          </p:nvPr>
        </p:nvSpPr>
        <p:spPr>
          <a:xfrm>
            <a:off x="8610600" y="6324600"/>
            <a:ext cx="1905000" cy="381000"/>
          </a:xfrm>
          <a:prstGeom prst="rect">
            <a:avLst/>
          </a:prstGeom>
        </p:spPr>
        <p:txBody>
          <a:bodyPr/>
          <a:lstStyle/>
          <a:p>
            <a:fld id="{D59915E7-565E-420E-8FD7-FC57BD664FCC}" type="slidenum">
              <a:rPr lang="nl-NL" altLang="en-US" smtClean="0"/>
              <a:pPr/>
              <a:t>1</a:t>
            </a:fld>
            <a:endParaRPr lang="nl-NL" altLang="en-US" sz="1400">
              <a:latin typeface="Times New Roman" charset="0"/>
            </a:endParaRPr>
          </a:p>
        </p:txBody>
      </p:sp>
    </p:spTree>
    <p:extLst>
      <p:ext uri="{BB962C8B-B14F-4D97-AF65-F5344CB8AC3E}">
        <p14:creationId xmlns:p14="http://schemas.microsoft.com/office/powerpoint/2010/main" val="3619135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8BDDBA-A965-4EDA-A7F6-776AB26FC1CA}"/>
              </a:ext>
            </a:extLst>
          </p:cNvPr>
          <p:cNvSpPr>
            <a:spLocks noGrp="1"/>
          </p:cNvSpPr>
          <p:nvPr>
            <p:ph type="title"/>
          </p:nvPr>
        </p:nvSpPr>
        <p:spPr/>
        <p:txBody>
          <a:bodyPr/>
          <a:lstStyle/>
          <a:p>
            <a:r>
              <a:rPr lang="nl-NL" dirty="0"/>
              <a:t>Voorbeeld Dedemsvaart</a:t>
            </a:r>
            <a:br>
              <a:rPr lang="nl-NL" dirty="0"/>
            </a:br>
            <a:r>
              <a:rPr lang="nl-NL" dirty="0"/>
              <a:t>scenario ‘Gewenst’ en ‘Pragmatisch’</a:t>
            </a:r>
          </a:p>
        </p:txBody>
      </p:sp>
      <p:sp>
        <p:nvSpPr>
          <p:cNvPr id="5" name="Tekstvak 4">
            <a:extLst>
              <a:ext uri="{FF2B5EF4-FFF2-40B4-BE49-F238E27FC236}">
                <a16:creationId xmlns:a16="http://schemas.microsoft.com/office/drawing/2014/main" id="{17DFE45D-9501-4A33-B624-C677C8602B24}"/>
              </a:ext>
            </a:extLst>
          </p:cNvPr>
          <p:cNvSpPr txBox="1"/>
          <p:nvPr/>
        </p:nvSpPr>
        <p:spPr>
          <a:xfrm>
            <a:off x="10115550" y="1914525"/>
            <a:ext cx="1304925" cy="2492990"/>
          </a:xfrm>
          <a:prstGeom prst="rect">
            <a:avLst/>
          </a:prstGeom>
          <a:noFill/>
        </p:spPr>
        <p:txBody>
          <a:bodyPr wrap="square" rtlCol="0">
            <a:spAutoFit/>
          </a:bodyPr>
          <a:lstStyle/>
          <a:p>
            <a:r>
              <a:rPr lang="nl-NL" sz="1200" dirty="0"/>
              <a:t>Aanleg twee stukken HWA-stelsel = pragmatisch, vormt de ruggengraat </a:t>
            </a:r>
            <a:endParaRPr lang="nl-NL" sz="1200" dirty="0">
              <a:sym typeface="Wingdings" panose="05000000000000000000" pitchFamily="2" charset="2"/>
            </a:endParaRPr>
          </a:p>
          <a:p>
            <a:endParaRPr lang="nl-NL" sz="1200" dirty="0">
              <a:sym typeface="Wingdings" panose="05000000000000000000" pitchFamily="2" charset="2"/>
            </a:endParaRPr>
          </a:p>
          <a:p>
            <a:r>
              <a:rPr lang="nl-NL" sz="1200" dirty="0">
                <a:sym typeface="Wingdings" panose="05000000000000000000" pitchFamily="2" charset="2"/>
              </a:rPr>
              <a:t>Afkoppelen weg met aanleg HWA-stelsel &amp; wadi’s +helft dakoppervlak = gewenst</a:t>
            </a:r>
            <a:endParaRPr lang="nl-NL" sz="1200" dirty="0"/>
          </a:p>
        </p:txBody>
      </p:sp>
      <p:pic>
        <p:nvPicPr>
          <p:cNvPr id="3" name="Afbeelding 2"/>
          <p:cNvPicPr>
            <a:picLocks noChangeAspect="1"/>
          </p:cNvPicPr>
          <p:nvPr/>
        </p:nvPicPr>
        <p:blipFill>
          <a:blip r:embed="rId2"/>
          <a:stretch>
            <a:fillRect/>
          </a:stretch>
        </p:blipFill>
        <p:spPr>
          <a:xfrm>
            <a:off x="900112" y="1624406"/>
            <a:ext cx="8499261" cy="4643043"/>
          </a:xfrm>
          <a:prstGeom prst="rect">
            <a:avLst/>
          </a:prstGeom>
        </p:spPr>
      </p:pic>
    </p:spTree>
    <p:extLst>
      <p:ext uri="{BB962C8B-B14F-4D97-AF65-F5344CB8AC3E}">
        <p14:creationId xmlns:p14="http://schemas.microsoft.com/office/powerpoint/2010/main" val="1378604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Scenario’s financieel</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11</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5818093" y="1351072"/>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416423" y="2172347"/>
            <a:ext cx="8803341" cy="923330"/>
          </a:xfrm>
          <a:prstGeom prst="rect">
            <a:avLst/>
          </a:prstGeom>
        </p:spPr>
        <p:txBody>
          <a:bodyPr wrap="square">
            <a:spAutoFit/>
          </a:bodyPr>
          <a:lstStyle/>
          <a:p>
            <a:endParaRPr lang="nl-NL" b="1" dirty="0"/>
          </a:p>
          <a:p>
            <a:endParaRPr lang="nl-NL" b="1" dirty="0"/>
          </a:p>
          <a:p>
            <a:endParaRPr lang="nl-NL" dirty="0"/>
          </a:p>
        </p:txBody>
      </p:sp>
      <p:graphicFrame>
        <p:nvGraphicFramePr>
          <p:cNvPr id="8" name="Tabel 9">
            <a:extLst>
              <a:ext uri="{FF2B5EF4-FFF2-40B4-BE49-F238E27FC236}">
                <a16:creationId xmlns:a16="http://schemas.microsoft.com/office/drawing/2014/main" id="{643B6E8A-37E6-4FF8-AD69-E0C837073944}"/>
              </a:ext>
            </a:extLst>
          </p:cNvPr>
          <p:cNvGraphicFramePr>
            <a:graphicFrameLocks noGrp="1"/>
          </p:cNvGraphicFramePr>
          <p:nvPr>
            <p:extLst>
              <p:ext uri="{D42A27DB-BD31-4B8C-83A1-F6EECF244321}">
                <p14:modId xmlns:p14="http://schemas.microsoft.com/office/powerpoint/2010/main" val="4168346433"/>
              </p:ext>
            </p:extLst>
          </p:nvPr>
        </p:nvGraphicFramePr>
        <p:xfrm>
          <a:off x="2032000" y="2257087"/>
          <a:ext cx="8128000" cy="1854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504394926"/>
                    </a:ext>
                  </a:extLst>
                </a:gridCol>
                <a:gridCol w="2032000">
                  <a:extLst>
                    <a:ext uri="{9D8B030D-6E8A-4147-A177-3AD203B41FA5}">
                      <a16:colId xmlns:a16="http://schemas.microsoft.com/office/drawing/2014/main" val="3369169132"/>
                    </a:ext>
                  </a:extLst>
                </a:gridCol>
                <a:gridCol w="2032000">
                  <a:extLst>
                    <a:ext uri="{9D8B030D-6E8A-4147-A177-3AD203B41FA5}">
                      <a16:colId xmlns:a16="http://schemas.microsoft.com/office/drawing/2014/main" val="2724205866"/>
                    </a:ext>
                  </a:extLst>
                </a:gridCol>
                <a:gridCol w="2032000">
                  <a:extLst>
                    <a:ext uri="{9D8B030D-6E8A-4147-A177-3AD203B41FA5}">
                      <a16:colId xmlns:a16="http://schemas.microsoft.com/office/drawing/2014/main" val="3876749573"/>
                    </a:ext>
                  </a:extLst>
                </a:gridCol>
              </a:tblGrid>
              <a:tr h="370840">
                <a:tc>
                  <a:txBody>
                    <a:bodyPr/>
                    <a:lstStyle/>
                    <a:p>
                      <a:endParaRPr lang="nl-NL" dirty="0"/>
                    </a:p>
                  </a:txBody>
                  <a:tcPr/>
                </a:tc>
                <a:tc>
                  <a:txBody>
                    <a:bodyPr/>
                    <a:lstStyle/>
                    <a:p>
                      <a:r>
                        <a:rPr lang="nl-NL" dirty="0"/>
                        <a:t>Minimaal</a:t>
                      </a:r>
                    </a:p>
                  </a:txBody>
                  <a:tcPr/>
                </a:tc>
                <a:tc>
                  <a:txBody>
                    <a:bodyPr/>
                    <a:lstStyle/>
                    <a:p>
                      <a:r>
                        <a:rPr lang="nl-NL" dirty="0"/>
                        <a:t>Pragmatisch</a:t>
                      </a:r>
                    </a:p>
                  </a:txBody>
                  <a:tcPr/>
                </a:tc>
                <a:tc>
                  <a:txBody>
                    <a:bodyPr/>
                    <a:lstStyle/>
                    <a:p>
                      <a:r>
                        <a:rPr lang="nl-NL" dirty="0"/>
                        <a:t>Gewenst</a:t>
                      </a:r>
                    </a:p>
                  </a:txBody>
                  <a:tcPr/>
                </a:tc>
                <a:extLst>
                  <a:ext uri="{0D108BD9-81ED-4DB2-BD59-A6C34878D82A}">
                    <a16:rowId xmlns:a16="http://schemas.microsoft.com/office/drawing/2014/main" val="1594740367"/>
                  </a:ext>
                </a:extLst>
              </a:tr>
              <a:tr h="370840">
                <a:tc>
                  <a:txBody>
                    <a:bodyPr/>
                    <a:lstStyle/>
                    <a:p>
                      <a:r>
                        <a:rPr lang="nl-NL" dirty="0"/>
                        <a:t>2022 – 2031</a:t>
                      </a:r>
                    </a:p>
                  </a:txBody>
                  <a:tcPr/>
                </a:tc>
                <a:tc>
                  <a:txBody>
                    <a:bodyPr/>
                    <a:lstStyle/>
                    <a:p>
                      <a:endParaRPr lang="nl-NL" dirty="0"/>
                    </a:p>
                  </a:txBody>
                  <a:tcPr/>
                </a:tc>
                <a:tc>
                  <a:txBody>
                    <a:bodyPr/>
                    <a:lstStyle/>
                    <a:p>
                      <a:r>
                        <a:rPr lang="nl-NL" dirty="0"/>
                        <a:t>€ 15 M</a:t>
                      </a:r>
                    </a:p>
                  </a:txBody>
                  <a:tcPr/>
                </a:tc>
                <a:tc>
                  <a:txBody>
                    <a:bodyPr/>
                    <a:lstStyle/>
                    <a:p>
                      <a:endParaRPr lang="nl-NL" dirty="0"/>
                    </a:p>
                  </a:txBody>
                  <a:tcPr/>
                </a:tc>
                <a:extLst>
                  <a:ext uri="{0D108BD9-81ED-4DB2-BD59-A6C34878D82A}">
                    <a16:rowId xmlns:a16="http://schemas.microsoft.com/office/drawing/2014/main" val="627231403"/>
                  </a:ext>
                </a:extLst>
              </a:tr>
              <a:tr h="370840">
                <a:tc>
                  <a:txBody>
                    <a:bodyPr/>
                    <a:lstStyle/>
                    <a:p>
                      <a:r>
                        <a:rPr lang="nl-NL" dirty="0"/>
                        <a:t>2032 – 2041 </a:t>
                      </a:r>
                    </a:p>
                  </a:txBody>
                  <a:tcPr/>
                </a:tc>
                <a:tc>
                  <a:txBody>
                    <a:bodyPr/>
                    <a:lstStyle/>
                    <a:p>
                      <a:endParaRPr lang="nl-NL" dirty="0"/>
                    </a:p>
                  </a:txBody>
                  <a:tcPr/>
                </a:tc>
                <a:tc>
                  <a:txBody>
                    <a:bodyPr/>
                    <a:lstStyle/>
                    <a:p>
                      <a:endParaRPr lang="nl-NL"/>
                    </a:p>
                  </a:txBody>
                  <a:tcPr/>
                </a:tc>
                <a:tc>
                  <a:txBody>
                    <a:bodyPr/>
                    <a:lstStyle/>
                    <a:p>
                      <a:endParaRPr lang="nl-NL" dirty="0"/>
                    </a:p>
                  </a:txBody>
                  <a:tcPr/>
                </a:tc>
                <a:extLst>
                  <a:ext uri="{0D108BD9-81ED-4DB2-BD59-A6C34878D82A}">
                    <a16:rowId xmlns:a16="http://schemas.microsoft.com/office/drawing/2014/main" val="849579796"/>
                  </a:ext>
                </a:extLst>
              </a:tr>
              <a:tr h="370840">
                <a:tc>
                  <a:txBody>
                    <a:bodyPr/>
                    <a:lstStyle/>
                    <a:p>
                      <a:r>
                        <a:rPr lang="nl-NL" dirty="0"/>
                        <a:t>2042 – 2051 </a:t>
                      </a:r>
                    </a:p>
                  </a:txBody>
                  <a:tcPr/>
                </a:tc>
                <a:tc>
                  <a:txBody>
                    <a:bodyPr/>
                    <a:lstStyle/>
                    <a:p>
                      <a:endParaRPr lang="nl-NL"/>
                    </a:p>
                  </a:txBody>
                  <a:tcPr/>
                </a:tc>
                <a:tc>
                  <a:txBody>
                    <a:bodyPr/>
                    <a:lstStyle/>
                    <a:p>
                      <a:endParaRPr lang="nl-NL" dirty="0"/>
                    </a:p>
                  </a:txBody>
                  <a:tcPr/>
                </a:tc>
                <a:tc>
                  <a:txBody>
                    <a:bodyPr/>
                    <a:lstStyle/>
                    <a:p>
                      <a:endParaRPr lang="nl-NL" dirty="0"/>
                    </a:p>
                  </a:txBody>
                  <a:tcPr/>
                </a:tc>
                <a:extLst>
                  <a:ext uri="{0D108BD9-81ED-4DB2-BD59-A6C34878D82A}">
                    <a16:rowId xmlns:a16="http://schemas.microsoft.com/office/drawing/2014/main" val="153993180"/>
                  </a:ext>
                </a:extLst>
              </a:tr>
              <a:tr h="370840">
                <a:tc>
                  <a:txBody>
                    <a:bodyPr/>
                    <a:lstStyle/>
                    <a:p>
                      <a:r>
                        <a:rPr lang="nl-NL" dirty="0"/>
                        <a:t>Totaal in M€</a:t>
                      </a:r>
                    </a:p>
                  </a:txBody>
                  <a:tcPr/>
                </a:tc>
                <a:tc>
                  <a:txBody>
                    <a:bodyPr/>
                    <a:lstStyle/>
                    <a:p>
                      <a:r>
                        <a:rPr lang="nl-NL" dirty="0"/>
                        <a:t>€ 25 M</a:t>
                      </a:r>
                    </a:p>
                  </a:txBody>
                  <a:tcPr/>
                </a:tc>
                <a:tc>
                  <a:txBody>
                    <a:bodyPr/>
                    <a:lstStyle/>
                    <a:p>
                      <a:r>
                        <a:rPr lang="nl-NL" dirty="0"/>
                        <a:t>€ 52 M</a:t>
                      </a:r>
                    </a:p>
                  </a:txBody>
                  <a:tcPr/>
                </a:tc>
                <a:tc>
                  <a:txBody>
                    <a:bodyPr/>
                    <a:lstStyle/>
                    <a:p>
                      <a:r>
                        <a:rPr lang="nl-NL" dirty="0"/>
                        <a:t>€ 86 M</a:t>
                      </a:r>
                    </a:p>
                  </a:txBody>
                  <a:tcPr/>
                </a:tc>
                <a:extLst>
                  <a:ext uri="{0D108BD9-81ED-4DB2-BD59-A6C34878D82A}">
                    <a16:rowId xmlns:a16="http://schemas.microsoft.com/office/drawing/2014/main" val="3330472745"/>
                  </a:ext>
                </a:extLst>
              </a:tr>
            </a:tbl>
          </a:graphicData>
        </a:graphic>
      </p:graphicFrame>
    </p:spTree>
    <p:extLst>
      <p:ext uri="{BB962C8B-B14F-4D97-AF65-F5344CB8AC3E}">
        <p14:creationId xmlns:p14="http://schemas.microsoft.com/office/powerpoint/2010/main" val="1004826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12</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5818093" y="1351072"/>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416422" y="1422878"/>
            <a:ext cx="8803341" cy="4955203"/>
          </a:xfrm>
          <a:prstGeom prst="rect">
            <a:avLst/>
          </a:prstGeom>
        </p:spPr>
        <p:txBody>
          <a:bodyPr wrap="square">
            <a:spAutoFit/>
          </a:bodyPr>
          <a:lstStyle/>
          <a:p>
            <a:r>
              <a:rPr lang="nl-NL" sz="2800" dirty="0"/>
              <a:t>Voorkeur scenario:</a:t>
            </a:r>
          </a:p>
          <a:p>
            <a:endParaRPr lang="nl-NL" b="1" dirty="0"/>
          </a:p>
          <a:p>
            <a:r>
              <a:rPr lang="nl-NL" sz="3600" b="1" dirty="0"/>
              <a:t>Pragmatisch scenario:</a:t>
            </a:r>
          </a:p>
          <a:p>
            <a:endParaRPr lang="nl-NL" b="1" dirty="0"/>
          </a:p>
          <a:p>
            <a:pPr marL="285750" indent="-285750">
              <a:buFont typeface="Arial" panose="020B0604020202020204" pitchFamily="34" charset="0"/>
              <a:buChar char="•"/>
            </a:pPr>
            <a:r>
              <a:rPr lang="nl-NL" dirty="0"/>
              <a:t>redelijk functioneren het rioolstelsel; </a:t>
            </a:r>
          </a:p>
          <a:p>
            <a:pPr marL="285750" indent="-285750">
              <a:buFont typeface="Arial" panose="020B0604020202020204" pitchFamily="34" charset="0"/>
              <a:buChar char="•"/>
            </a:pPr>
            <a:r>
              <a:rPr lang="nl-NL" dirty="0"/>
              <a:t>goed haalbaar (organisatie en planning); </a:t>
            </a:r>
          </a:p>
          <a:p>
            <a:pPr marL="285750" indent="-285750">
              <a:buFont typeface="Arial" panose="020B0604020202020204" pitchFamily="34" charset="0"/>
              <a:buChar char="•"/>
            </a:pPr>
            <a:r>
              <a:rPr lang="nl-NL" dirty="0"/>
              <a:t>betaalbaar voor riolering  en wegen;</a:t>
            </a:r>
          </a:p>
          <a:p>
            <a:pPr marL="285750" indent="-285750">
              <a:buFont typeface="Arial" panose="020B0604020202020204" pitchFamily="34" charset="0"/>
              <a:buChar char="•"/>
            </a:pPr>
            <a:r>
              <a:rPr lang="nl-NL" dirty="0"/>
              <a:t>Urgente klimaatmaatregelen krijgen voorrang;</a:t>
            </a:r>
          </a:p>
          <a:p>
            <a:pPr marL="285750" indent="-285750">
              <a:buFont typeface="Arial" panose="020B0604020202020204" pitchFamily="34" charset="0"/>
              <a:buChar char="•"/>
            </a:pPr>
            <a:r>
              <a:rPr lang="nl-NL" dirty="0"/>
              <a:t>Voldoet aan het vastgestelde uitvoeringsprogramma Klimaatadaptatie;</a:t>
            </a:r>
          </a:p>
          <a:p>
            <a:pPr marL="285750" lvl="0" indent="-285750">
              <a:buFont typeface="Arial" panose="020B0604020202020204" pitchFamily="34" charset="0"/>
              <a:buChar char="•"/>
            </a:pPr>
            <a:r>
              <a:rPr lang="nl-NL" dirty="0"/>
              <a:t>Alleen daar een gescheiden stelsel aanleggen o.b.v. hydraulische of </a:t>
            </a:r>
            <a:r>
              <a:rPr lang="nl-NL" dirty="0" err="1"/>
              <a:t>klimaatadaptieve</a:t>
            </a:r>
            <a:r>
              <a:rPr lang="nl-NL" dirty="0"/>
              <a:t> problemen (effectieve maatregelen);</a:t>
            </a:r>
          </a:p>
          <a:p>
            <a:pPr marL="285750" lvl="0" indent="-285750">
              <a:buFont typeface="Arial" panose="020B0604020202020204" pitchFamily="34" charset="0"/>
              <a:buChar char="•"/>
            </a:pPr>
            <a:r>
              <a:rPr lang="nl-NL" dirty="0"/>
              <a:t>Vervangen van riolering en daarbij werk met werk maken (</a:t>
            </a:r>
            <a:r>
              <a:rPr lang="nl-NL" dirty="0" err="1"/>
              <a:t>o.a</a:t>
            </a:r>
            <a:r>
              <a:rPr lang="nl-NL" dirty="0"/>
              <a:t> wegenonderhoud).</a:t>
            </a:r>
          </a:p>
          <a:p>
            <a:pPr marL="285750" indent="-285750">
              <a:buFont typeface="Arial" panose="020B0604020202020204" pitchFamily="34" charset="0"/>
              <a:buChar char="•"/>
            </a:pPr>
            <a:endParaRPr lang="nl-NL" dirty="0"/>
          </a:p>
          <a:p>
            <a:r>
              <a:rPr lang="nl-NL" dirty="0"/>
              <a:t>Bij wens voor het scenario ‘Gewenst’ of delen daarvan of voor versnelling in uitvoering van het programma van het scenario ‘Pragmatisch’ zullen meer middelen (geld en tijd) beschikbaar gesteld moeten worden.  </a:t>
            </a:r>
          </a:p>
        </p:txBody>
      </p:sp>
    </p:spTree>
    <p:extLst>
      <p:ext uri="{BB962C8B-B14F-4D97-AF65-F5344CB8AC3E}">
        <p14:creationId xmlns:p14="http://schemas.microsoft.com/office/powerpoint/2010/main" val="3180639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13</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416423" y="2172347"/>
            <a:ext cx="8803341" cy="2954655"/>
          </a:xfrm>
          <a:prstGeom prst="rect">
            <a:avLst/>
          </a:prstGeom>
        </p:spPr>
        <p:txBody>
          <a:bodyPr wrap="square">
            <a:spAutoFit/>
          </a:bodyPr>
          <a:lstStyle/>
          <a:p>
            <a:r>
              <a:rPr lang="nl-NL" sz="3200" b="1" dirty="0"/>
              <a:t>Programma komende 10 jaar </a:t>
            </a:r>
          </a:p>
          <a:p>
            <a:endParaRPr lang="nl-NL" b="1" dirty="0"/>
          </a:p>
          <a:p>
            <a:r>
              <a:rPr lang="nl-NL" sz="2000" dirty="0"/>
              <a:t>Prioritering opgaves op basis van:</a:t>
            </a:r>
          </a:p>
          <a:p>
            <a:pPr marL="285750" indent="-285750">
              <a:buFont typeface="Arial" panose="020B0604020202020204" pitchFamily="34" charset="0"/>
              <a:buChar char="•"/>
            </a:pPr>
            <a:r>
              <a:rPr lang="nl-NL" sz="2000" dirty="0"/>
              <a:t>Kwaliteit van de riolering (staat van de rioolbuis);</a:t>
            </a:r>
          </a:p>
          <a:p>
            <a:pPr marL="285750" indent="-285750">
              <a:buFont typeface="Arial" panose="020B0604020202020204" pitchFamily="34" charset="0"/>
              <a:buChar char="•"/>
            </a:pPr>
            <a:r>
              <a:rPr lang="nl-NL" sz="2000" dirty="0"/>
              <a:t>Wateroverlast (hydraulische opgaves/functioneren van riolering);</a:t>
            </a:r>
          </a:p>
          <a:p>
            <a:pPr marL="285750" indent="-285750">
              <a:buFont typeface="Arial" panose="020B0604020202020204" pitchFamily="34" charset="0"/>
              <a:buChar char="•"/>
            </a:pPr>
            <a:r>
              <a:rPr lang="nl-NL" sz="2000" dirty="0"/>
              <a:t>Urgente en ongewenste situaties uitvoeringsprogramma klimaatadaptatie;</a:t>
            </a:r>
          </a:p>
          <a:p>
            <a:pPr marL="285750" indent="-285750">
              <a:buFont typeface="Arial" panose="020B0604020202020204" pitchFamily="34" charset="0"/>
              <a:buChar char="•"/>
            </a:pPr>
            <a:r>
              <a:rPr lang="nl-NL" sz="2000" dirty="0"/>
              <a:t>Koppelkansen en werk met werk maken (o.a. onderhoud/vervangingen wegen). </a:t>
            </a:r>
          </a:p>
          <a:p>
            <a:endParaRPr lang="nl-NL" b="1" dirty="0"/>
          </a:p>
          <a:p>
            <a:endParaRPr lang="nl-NL" dirty="0"/>
          </a:p>
        </p:txBody>
      </p:sp>
    </p:spTree>
    <p:extLst>
      <p:ext uri="{BB962C8B-B14F-4D97-AF65-F5344CB8AC3E}">
        <p14:creationId xmlns:p14="http://schemas.microsoft.com/office/powerpoint/2010/main" val="672263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14</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370131" y="1925662"/>
            <a:ext cx="8803341" cy="1415772"/>
          </a:xfrm>
          <a:prstGeom prst="rect">
            <a:avLst/>
          </a:prstGeom>
        </p:spPr>
        <p:txBody>
          <a:bodyPr wrap="square">
            <a:spAutoFit/>
          </a:bodyPr>
          <a:lstStyle/>
          <a:p>
            <a:pPr algn="ctr"/>
            <a:r>
              <a:rPr lang="nl-NL" sz="3200" b="1" dirty="0"/>
              <a:t>Kosten programma komende 10 jaar </a:t>
            </a:r>
          </a:p>
          <a:p>
            <a:endParaRPr lang="nl-NL" b="1" dirty="0"/>
          </a:p>
          <a:p>
            <a:endParaRPr lang="nl-NL" b="1" dirty="0"/>
          </a:p>
          <a:p>
            <a:endParaRPr lang="nl-NL" dirty="0"/>
          </a:p>
        </p:txBody>
      </p:sp>
      <p:sp>
        <p:nvSpPr>
          <p:cNvPr id="10" name="Rechthoek 9"/>
          <p:cNvSpPr/>
          <p:nvPr/>
        </p:nvSpPr>
        <p:spPr>
          <a:xfrm>
            <a:off x="1370131" y="5123140"/>
            <a:ext cx="8803341" cy="1415772"/>
          </a:xfrm>
          <a:prstGeom prst="rect">
            <a:avLst/>
          </a:prstGeom>
        </p:spPr>
        <p:txBody>
          <a:bodyPr wrap="square">
            <a:spAutoFit/>
          </a:bodyPr>
          <a:lstStyle/>
          <a:p>
            <a:pPr algn="ctr"/>
            <a:r>
              <a:rPr lang="nl-NL" sz="3200" b="1" dirty="0"/>
              <a:t>Gemiddeld € 1.5 miljoen per jaar </a:t>
            </a:r>
          </a:p>
          <a:p>
            <a:endParaRPr lang="nl-NL" b="1" dirty="0"/>
          </a:p>
          <a:p>
            <a:endParaRPr lang="nl-NL" b="1" dirty="0"/>
          </a:p>
          <a:p>
            <a:endParaRPr lang="nl-NL" dirty="0"/>
          </a:p>
        </p:txBody>
      </p:sp>
      <p:graphicFrame>
        <p:nvGraphicFramePr>
          <p:cNvPr id="11" name="Tabel 9">
            <a:extLst>
              <a:ext uri="{FF2B5EF4-FFF2-40B4-BE49-F238E27FC236}">
                <a16:creationId xmlns:a16="http://schemas.microsoft.com/office/drawing/2014/main" id="{643B6E8A-37E6-4FF8-AD69-E0C837073944}"/>
              </a:ext>
            </a:extLst>
          </p:cNvPr>
          <p:cNvGraphicFramePr>
            <a:graphicFrameLocks noGrp="1"/>
          </p:cNvGraphicFramePr>
          <p:nvPr>
            <p:extLst>
              <p:ext uri="{D42A27DB-BD31-4B8C-83A1-F6EECF244321}">
                <p14:modId xmlns:p14="http://schemas.microsoft.com/office/powerpoint/2010/main" val="1735130389"/>
              </p:ext>
            </p:extLst>
          </p:nvPr>
        </p:nvGraphicFramePr>
        <p:xfrm>
          <a:off x="979463" y="2645285"/>
          <a:ext cx="10133380" cy="2378675"/>
        </p:xfrm>
        <a:graphic>
          <a:graphicData uri="http://schemas.openxmlformats.org/drawingml/2006/table">
            <a:tbl>
              <a:tblPr firstRow="1" bandRow="1">
                <a:tableStyleId>{5C22544A-7EE6-4342-B048-85BDC9FD1C3A}</a:tableStyleId>
              </a:tblPr>
              <a:tblGrid>
                <a:gridCol w="2085908">
                  <a:extLst>
                    <a:ext uri="{9D8B030D-6E8A-4147-A177-3AD203B41FA5}">
                      <a16:colId xmlns:a16="http://schemas.microsoft.com/office/drawing/2014/main" val="504394926"/>
                    </a:ext>
                  </a:extLst>
                </a:gridCol>
                <a:gridCol w="884090">
                  <a:extLst>
                    <a:ext uri="{9D8B030D-6E8A-4147-A177-3AD203B41FA5}">
                      <a16:colId xmlns:a16="http://schemas.microsoft.com/office/drawing/2014/main" val="3369169132"/>
                    </a:ext>
                  </a:extLst>
                </a:gridCol>
                <a:gridCol w="878751">
                  <a:extLst>
                    <a:ext uri="{9D8B030D-6E8A-4147-A177-3AD203B41FA5}">
                      <a16:colId xmlns:a16="http://schemas.microsoft.com/office/drawing/2014/main" val="2724205866"/>
                    </a:ext>
                  </a:extLst>
                </a:gridCol>
                <a:gridCol w="840260">
                  <a:extLst>
                    <a:ext uri="{9D8B030D-6E8A-4147-A177-3AD203B41FA5}">
                      <a16:colId xmlns:a16="http://schemas.microsoft.com/office/drawing/2014/main" val="3876749573"/>
                    </a:ext>
                  </a:extLst>
                </a:gridCol>
                <a:gridCol w="766119">
                  <a:extLst>
                    <a:ext uri="{9D8B030D-6E8A-4147-A177-3AD203B41FA5}">
                      <a16:colId xmlns:a16="http://schemas.microsoft.com/office/drawing/2014/main" val="20004"/>
                    </a:ext>
                  </a:extLst>
                </a:gridCol>
                <a:gridCol w="774357">
                  <a:extLst>
                    <a:ext uri="{9D8B030D-6E8A-4147-A177-3AD203B41FA5}">
                      <a16:colId xmlns:a16="http://schemas.microsoft.com/office/drawing/2014/main" val="20005"/>
                    </a:ext>
                  </a:extLst>
                </a:gridCol>
                <a:gridCol w="782594">
                  <a:extLst>
                    <a:ext uri="{9D8B030D-6E8A-4147-A177-3AD203B41FA5}">
                      <a16:colId xmlns:a16="http://schemas.microsoft.com/office/drawing/2014/main" val="20006"/>
                    </a:ext>
                  </a:extLst>
                </a:gridCol>
                <a:gridCol w="748804">
                  <a:extLst>
                    <a:ext uri="{9D8B030D-6E8A-4147-A177-3AD203B41FA5}">
                      <a16:colId xmlns:a16="http://schemas.microsoft.com/office/drawing/2014/main" val="20007"/>
                    </a:ext>
                  </a:extLst>
                </a:gridCol>
                <a:gridCol w="807308">
                  <a:extLst>
                    <a:ext uri="{9D8B030D-6E8A-4147-A177-3AD203B41FA5}">
                      <a16:colId xmlns:a16="http://schemas.microsoft.com/office/drawing/2014/main" val="20008"/>
                    </a:ext>
                  </a:extLst>
                </a:gridCol>
                <a:gridCol w="799070">
                  <a:extLst>
                    <a:ext uri="{9D8B030D-6E8A-4147-A177-3AD203B41FA5}">
                      <a16:colId xmlns:a16="http://schemas.microsoft.com/office/drawing/2014/main" val="20009"/>
                    </a:ext>
                  </a:extLst>
                </a:gridCol>
                <a:gridCol w="766119">
                  <a:extLst>
                    <a:ext uri="{9D8B030D-6E8A-4147-A177-3AD203B41FA5}">
                      <a16:colId xmlns:a16="http://schemas.microsoft.com/office/drawing/2014/main" val="20010"/>
                    </a:ext>
                  </a:extLst>
                </a:gridCol>
              </a:tblGrid>
              <a:tr h="370840">
                <a:tc>
                  <a:txBody>
                    <a:bodyPr/>
                    <a:lstStyle/>
                    <a:p>
                      <a:r>
                        <a:rPr lang="nl-NL" dirty="0"/>
                        <a:t>Bedragen in M€</a:t>
                      </a:r>
                    </a:p>
                  </a:txBody>
                  <a:tcPr/>
                </a:tc>
                <a:tc>
                  <a:txBody>
                    <a:bodyPr/>
                    <a:lstStyle/>
                    <a:p>
                      <a:r>
                        <a:rPr lang="nl-NL" dirty="0"/>
                        <a:t>2022</a:t>
                      </a:r>
                    </a:p>
                  </a:txBody>
                  <a:tcPr/>
                </a:tc>
                <a:tc>
                  <a:txBody>
                    <a:bodyPr/>
                    <a:lstStyle/>
                    <a:p>
                      <a:r>
                        <a:rPr lang="nl-NL" dirty="0"/>
                        <a:t>2023</a:t>
                      </a:r>
                    </a:p>
                  </a:txBody>
                  <a:tcPr/>
                </a:tc>
                <a:tc>
                  <a:txBody>
                    <a:bodyPr/>
                    <a:lstStyle/>
                    <a:p>
                      <a:r>
                        <a:rPr lang="nl-NL" dirty="0"/>
                        <a:t>2024</a:t>
                      </a:r>
                    </a:p>
                  </a:txBody>
                  <a:tcPr/>
                </a:tc>
                <a:tc>
                  <a:txBody>
                    <a:bodyPr/>
                    <a:lstStyle/>
                    <a:p>
                      <a:r>
                        <a:rPr lang="nl-NL" dirty="0"/>
                        <a:t>2025</a:t>
                      </a:r>
                    </a:p>
                  </a:txBody>
                  <a:tcPr/>
                </a:tc>
                <a:tc>
                  <a:txBody>
                    <a:bodyPr/>
                    <a:lstStyle/>
                    <a:p>
                      <a:r>
                        <a:rPr lang="nl-NL" dirty="0"/>
                        <a:t>2026</a:t>
                      </a:r>
                    </a:p>
                  </a:txBody>
                  <a:tcPr/>
                </a:tc>
                <a:tc>
                  <a:txBody>
                    <a:bodyPr/>
                    <a:lstStyle/>
                    <a:p>
                      <a:r>
                        <a:rPr lang="nl-NL" dirty="0"/>
                        <a:t>2027</a:t>
                      </a:r>
                    </a:p>
                  </a:txBody>
                  <a:tcPr/>
                </a:tc>
                <a:tc>
                  <a:txBody>
                    <a:bodyPr/>
                    <a:lstStyle/>
                    <a:p>
                      <a:r>
                        <a:rPr lang="nl-NL" dirty="0"/>
                        <a:t>2028</a:t>
                      </a:r>
                    </a:p>
                  </a:txBody>
                  <a:tcPr/>
                </a:tc>
                <a:tc>
                  <a:txBody>
                    <a:bodyPr/>
                    <a:lstStyle/>
                    <a:p>
                      <a:r>
                        <a:rPr lang="nl-NL" dirty="0"/>
                        <a:t>2029</a:t>
                      </a:r>
                    </a:p>
                  </a:txBody>
                  <a:tcPr/>
                </a:tc>
                <a:tc>
                  <a:txBody>
                    <a:bodyPr/>
                    <a:lstStyle/>
                    <a:p>
                      <a:r>
                        <a:rPr lang="nl-NL" dirty="0"/>
                        <a:t>2030</a:t>
                      </a:r>
                    </a:p>
                  </a:txBody>
                  <a:tcPr/>
                </a:tc>
                <a:tc>
                  <a:txBody>
                    <a:bodyPr/>
                    <a:lstStyle/>
                    <a:p>
                      <a:r>
                        <a:rPr lang="nl-NL" dirty="0"/>
                        <a:t>2031</a:t>
                      </a:r>
                    </a:p>
                  </a:txBody>
                  <a:tcPr/>
                </a:tc>
                <a:extLst>
                  <a:ext uri="{0D108BD9-81ED-4DB2-BD59-A6C34878D82A}">
                    <a16:rowId xmlns:a16="http://schemas.microsoft.com/office/drawing/2014/main" val="1594740367"/>
                  </a:ext>
                </a:extLst>
              </a:tr>
              <a:tr h="453355">
                <a:tc>
                  <a:txBody>
                    <a:bodyPr/>
                    <a:lstStyle/>
                    <a:p>
                      <a:r>
                        <a:rPr lang="nl-NL" dirty="0"/>
                        <a:t>Totale</a:t>
                      </a:r>
                      <a:r>
                        <a:rPr lang="nl-NL" baseline="0" dirty="0"/>
                        <a:t> kosten </a:t>
                      </a:r>
                      <a:endParaRPr lang="nl-NL" dirty="0"/>
                    </a:p>
                  </a:txBody>
                  <a:tcPr/>
                </a:tc>
                <a:tc>
                  <a:txBody>
                    <a:bodyPr/>
                    <a:lstStyle/>
                    <a:p>
                      <a:r>
                        <a:rPr lang="nl-NL" dirty="0"/>
                        <a:t>M€ 1,2</a:t>
                      </a:r>
                    </a:p>
                  </a:txBody>
                  <a:tcPr/>
                </a:tc>
                <a:tc>
                  <a:txBody>
                    <a:bodyPr/>
                    <a:lstStyle/>
                    <a:p>
                      <a:r>
                        <a:rPr lang="nl-NL" dirty="0"/>
                        <a:t>1,8</a:t>
                      </a:r>
                    </a:p>
                  </a:txBody>
                  <a:tcPr/>
                </a:tc>
                <a:tc>
                  <a:txBody>
                    <a:bodyPr/>
                    <a:lstStyle/>
                    <a:p>
                      <a:r>
                        <a:rPr lang="nl-NL" dirty="0"/>
                        <a:t>1,8</a:t>
                      </a:r>
                    </a:p>
                  </a:txBody>
                  <a:tcPr/>
                </a:tc>
                <a:tc>
                  <a:txBody>
                    <a:bodyPr/>
                    <a:lstStyle/>
                    <a:p>
                      <a:r>
                        <a:rPr lang="nl-NL" dirty="0"/>
                        <a:t>1,8</a:t>
                      </a:r>
                    </a:p>
                  </a:txBody>
                  <a:tcPr/>
                </a:tc>
                <a:tc>
                  <a:txBody>
                    <a:bodyPr/>
                    <a:lstStyle/>
                    <a:p>
                      <a:r>
                        <a:rPr lang="nl-NL" dirty="0"/>
                        <a:t>1,7</a:t>
                      </a:r>
                    </a:p>
                  </a:txBody>
                  <a:tcPr/>
                </a:tc>
                <a:tc>
                  <a:txBody>
                    <a:bodyPr/>
                    <a:lstStyle/>
                    <a:p>
                      <a:r>
                        <a:rPr lang="nl-NL" dirty="0"/>
                        <a:t>1,9</a:t>
                      </a:r>
                    </a:p>
                  </a:txBody>
                  <a:tcPr/>
                </a:tc>
                <a:tc>
                  <a:txBody>
                    <a:bodyPr/>
                    <a:lstStyle/>
                    <a:p>
                      <a:r>
                        <a:rPr lang="nl-NL" dirty="0"/>
                        <a:t>1,8</a:t>
                      </a:r>
                    </a:p>
                  </a:txBody>
                  <a:tcPr/>
                </a:tc>
                <a:tc>
                  <a:txBody>
                    <a:bodyPr/>
                    <a:lstStyle/>
                    <a:p>
                      <a:r>
                        <a:rPr lang="nl-NL" dirty="0"/>
                        <a:t>1,8</a:t>
                      </a:r>
                    </a:p>
                  </a:txBody>
                  <a:tcPr/>
                </a:tc>
                <a:tc>
                  <a:txBody>
                    <a:bodyPr/>
                    <a:lstStyle/>
                    <a:p>
                      <a:r>
                        <a:rPr lang="nl-NL" dirty="0"/>
                        <a:t>2,0</a:t>
                      </a:r>
                    </a:p>
                  </a:txBody>
                  <a:tcPr/>
                </a:tc>
                <a:tc>
                  <a:txBody>
                    <a:bodyPr/>
                    <a:lstStyle/>
                    <a:p>
                      <a:r>
                        <a:rPr lang="nl-NL" dirty="0"/>
                        <a:t>1,9</a:t>
                      </a:r>
                    </a:p>
                  </a:txBody>
                  <a:tcPr/>
                </a:tc>
                <a:extLst>
                  <a:ext uri="{0D108BD9-81ED-4DB2-BD59-A6C34878D82A}">
                    <a16:rowId xmlns:a16="http://schemas.microsoft.com/office/drawing/2014/main" val="627231403"/>
                  </a:ext>
                </a:extLst>
              </a:tr>
              <a:tr h="477931">
                <a:tc>
                  <a:txBody>
                    <a:bodyPr/>
                    <a:lstStyle/>
                    <a:p>
                      <a:r>
                        <a:rPr lang="nl-NL" dirty="0"/>
                        <a:t>Integraal beheer/</a:t>
                      </a:r>
                      <a:r>
                        <a:rPr lang="nl-NL" baseline="0" dirty="0"/>
                        <a:t> o.a. </a:t>
                      </a:r>
                      <a:r>
                        <a:rPr lang="nl-NL" dirty="0"/>
                        <a:t>wegen</a:t>
                      </a:r>
                    </a:p>
                  </a:txBody>
                  <a:tcPr/>
                </a:tc>
                <a:tc>
                  <a:txBody>
                    <a:bodyPr/>
                    <a:lstStyle/>
                    <a:p>
                      <a:r>
                        <a:rPr lang="nl-NL" dirty="0"/>
                        <a:t>M€    0</a:t>
                      </a:r>
                    </a:p>
                  </a:txBody>
                  <a:tcPr/>
                </a:tc>
                <a:tc>
                  <a:txBody>
                    <a:bodyPr/>
                    <a:lstStyle/>
                    <a:p>
                      <a:r>
                        <a:rPr lang="nl-NL" dirty="0"/>
                        <a:t>0,3</a:t>
                      </a:r>
                    </a:p>
                  </a:txBody>
                  <a:tcPr/>
                </a:tc>
                <a:tc>
                  <a:txBody>
                    <a:bodyPr/>
                    <a:lstStyle/>
                    <a:p>
                      <a:r>
                        <a:rPr lang="nl-NL" dirty="0"/>
                        <a:t>0,3</a:t>
                      </a:r>
                    </a:p>
                  </a:txBody>
                  <a:tcPr/>
                </a:tc>
                <a:tc>
                  <a:txBody>
                    <a:bodyPr/>
                    <a:lstStyle/>
                    <a:p>
                      <a:r>
                        <a:rPr lang="nl-NL" dirty="0"/>
                        <a:t>0,3</a:t>
                      </a:r>
                    </a:p>
                  </a:txBody>
                  <a:tcPr/>
                </a:tc>
                <a:tc>
                  <a:txBody>
                    <a:bodyPr/>
                    <a:lstStyle/>
                    <a:p>
                      <a:r>
                        <a:rPr lang="nl-NL" dirty="0"/>
                        <a:t>0,3</a:t>
                      </a:r>
                    </a:p>
                  </a:txBody>
                  <a:tcPr/>
                </a:tc>
                <a:tc>
                  <a:txBody>
                    <a:bodyPr/>
                    <a:lstStyle/>
                    <a:p>
                      <a:r>
                        <a:rPr lang="nl-NL" dirty="0"/>
                        <a:t>0,3</a:t>
                      </a:r>
                    </a:p>
                  </a:txBody>
                  <a:tcPr/>
                </a:tc>
                <a:tc>
                  <a:txBody>
                    <a:bodyPr/>
                    <a:lstStyle/>
                    <a:p>
                      <a:r>
                        <a:rPr lang="nl-NL" dirty="0"/>
                        <a:t>0,3</a:t>
                      </a:r>
                    </a:p>
                  </a:txBody>
                  <a:tcPr/>
                </a:tc>
                <a:tc>
                  <a:txBody>
                    <a:bodyPr/>
                    <a:lstStyle/>
                    <a:p>
                      <a:r>
                        <a:rPr lang="nl-NL" dirty="0"/>
                        <a:t>0,3</a:t>
                      </a:r>
                    </a:p>
                  </a:txBody>
                  <a:tcPr/>
                </a:tc>
                <a:tc>
                  <a:txBody>
                    <a:bodyPr/>
                    <a:lstStyle/>
                    <a:p>
                      <a:r>
                        <a:rPr lang="nl-NL" dirty="0"/>
                        <a:t>0,4</a:t>
                      </a:r>
                    </a:p>
                  </a:txBody>
                  <a:tcPr/>
                </a:tc>
                <a:tc>
                  <a:txBody>
                    <a:bodyPr/>
                    <a:lstStyle/>
                    <a:p>
                      <a:r>
                        <a:rPr lang="nl-NL" dirty="0"/>
                        <a:t>0,4</a:t>
                      </a:r>
                    </a:p>
                  </a:txBody>
                  <a:tcPr/>
                </a:tc>
                <a:extLst>
                  <a:ext uri="{0D108BD9-81ED-4DB2-BD59-A6C34878D82A}">
                    <a16:rowId xmlns:a16="http://schemas.microsoft.com/office/drawing/2014/main" val="849579796"/>
                  </a:ext>
                </a:extLst>
              </a:tr>
              <a:tr h="634177">
                <a:tc>
                  <a:txBody>
                    <a:bodyPr/>
                    <a:lstStyle/>
                    <a:p>
                      <a:r>
                        <a:rPr lang="nl-NL" dirty="0"/>
                        <a:t>Totale</a:t>
                      </a:r>
                      <a:r>
                        <a:rPr lang="nl-NL" baseline="0" dirty="0"/>
                        <a:t> kosten minus wegen</a:t>
                      </a:r>
                    </a:p>
                    <a:p>
                      <a:endParaRPr lang="nl-NL" dirty="0"/>
                    </a:p>
                  </a:txBody>
                  <a:tcPr/>
                </a:tc>
                <a:tc>
                  <a:txBody>
                    <a:bodyPr/>
                    <a:lstStyle/>
                    <a:p>
                      <a:r>
                        <a:rPr lang="nl-NL" dirty="0"/>
                        <a:t>M€ 1,2</a:t>
                      </a:r>
                    </a:p>
                  </a:txBody>
                  <a:tcPr/>
                </a:tc>
                <a:tc>
                  <a:txBody>
                    <a:bodyPr/>
                    <a:lstStyle/>
                    <a:p>
                      <a:r>
                        <a:rPr lang="nl-NL" dirty="0"/>
                        <a:t>1,5</a:t>
                      </a:r>
                    </a:p>
                  </a:txBody>
                  <a:tcPr/>
                </a:tc>
                <a:tc>
                  <a:txBody>
                    <a:bodyPr/>
                    <a:lstStyle/>
                    <a:p>
                      <a:r>
                        <a:rPr lang="nl-NL"/>
                        <a:t>1,5</a:t>
                      </a:r>
                      <a:endParaRPr lang="nl-NL" dirty="0"/>
                    </a:p>
                  </a:txBody>
                  <a:tcPr/>
                </a:tc>
                <a:tc>
                  <a:txBody>
                    <a:bodyPr/>
                    <a:lstStyle/>
                    <a:p>
                      <a:r>
                        <a:rPr lang="nl-NL" dirty="0"/>
                        <a:t>1,5</a:t>
                      </a:r>
                    </a:p>
                  </a:txBody>
                  <a:tcPr/>
                </a:tc>
                <a:tc>
                  <a:txBody>
                    <a:bodyPr/>
                    <a:lstStyle/>
                    <a:p>
                      <a:r>
                        <a:rPr lang="nl-NL" dirty="0"/>
                        <a:t>1,4</a:t>
                      </a:r>
                    </a:p>
                  </a:txBody>
                  <a:tcPr/>
                </a:tc>
                <a:tc>
                  <a:txBody>
                    <a:bodyPr/>
                    <a:lstStyle/>
                    <a:p>
                      <a:r>
                        <a:rPr lang="nl-NL" dirty="0"/>
                        <a:t>1,5</a:t>
                      </a:r>
                    </a:p>
                  </a:txBody>
                  <a:tcPr/>
                </a:tc>
                <a:tc>
                  <a:txBody>
                    <a:bodyPr/>
                    <a:lstStyle/>
                    <a:p>
                      <a:r>
                        <a:rPr lang="nl-NL" dirty="0"/>
                        <a:t>1,5</a:t>
                      </a:r>
                    </a:p>
                  </a:txBody>
                  <a:tcPr/>
                </a:tc>
                <a:tc>
                  <a:txBody>
                    <a:bodyPr/>
                    <a:lstStyle/>
                    <a:p>
                      <a:r>
                        <a:rPr lang="nl-NL" dirty="0"/>
                        <a:t>1,5</a:t>
                      </a:r>
                    </a:p>
                  </a:txBody>
                  <a:tcPr/>
                </a:tc>
                <a:tc>
                  <a:txBody>
                    <a:bodyPr/>
                    <a:lstStyle/>
                    <a:p>
                      <a:r>
                        <a:rPr lang="nl-NL" dirty="0"/>
                        <a:t>1,6</a:t>
                      </a:r>
                    </a:p>
                  </a:txBody>
                  <a:tcPr/>
                </a:tc>
                <a:tc>
                  <a:txBody>
                    <a:bodyPr/>
                    <a:lstStyle/>
                    <a:p>
                      <a:r>
                        <a:rPr lang="nl-NL" dirty="0"/>
                        <a:t>1,5</a:t>
                      </a:r>
                    </a:p>
                  </a:txBody>
                  <a:tcPr/>
                </a:tc>
                <a:extLst>
                  <a:ext uri="{0D108BD9-81ED-4DB2-BD59-A6C34878D82A}">
                    <a16:rowId xmlns:a16="http://schemas.microsoft.com/office/drawing/2014/main" val="153993180"/>
                  </a:ext>
                </a:extLst>
              </a:tr>
            </a:tbl>
          </a:graphicData>
        </a:graphic>
      </p:graphicFrame>
    </p:spTree>
    <p:extLst>
      <p:ext uri="{BB962C8B-B14F-4D97-AF65-F5344CB8AC3E}">
        <p14:creationId xmlns:p14="http://schemas.microsoft.com/office/powerpoint/2010/main" val="4032090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15</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7405333" y="1562379"/>
            <a:ext cx="4720766" cy="3970318"/>
          </a:xfrm>
          <a:prstGeom prst="rect">
            <a:avLst/>
          </a:prstGeom>
        </p:spPr>
        <p:txBody>
          <a:bodyPr wrap="square">
            <a:spAutoFit/>
          </a:bodyPr>
          <a:lstStyle/>
          <a:p>
            <a:r>
              <a:rPr lang="nl-NL" b="1" dirty="0"/>
              <a:t>Nieuwesluis, Zwartsluis</a:t>
            </a:r>
          </a:p>
          <a:p>
            <a:pPr marL="285750" indent="-285750">
              <a:buFont typeface="Arial" panose="020B0604020202020204" pitchFamily="34" charset="0"/>
              <a:buChar char="•"/>
            </a:pPr>
            <a:r>
              <a:rPr lang="nl-NL" dirty="0"/>
              <a:t>Vervangen bestaande riolering</a:t>
            </a:r>
          </a:p>
          <a:p>
            <a:pPr marL="285750" indent="-285750">
              <a:buFont typeface="Arial" panose="020B0604020202020204" pitchFamily="34" charset="0"/>
              <a:buChar char="•"/>
            </a:pPr>
            <a:r>
              <a:rPr lang="nl-NL" dirty="0"/>
              <a:t>Aanleg regenwaterrioolstelsel</a:t>
            </a:r>
          </a:p>
          <a:p>
            <a:pPr marL="285750" indent="-285750">
              <a:buFont typeface="Arial" panose="020B0604020202020204" pitchFamily="34" charset="0"/>
              <a:buChar char="•"/>
            </a:pPr>
            <a:r>
              <a:rPr lang="nl-NL" dirty="0"/>
              <a:t>Gefaseerde uitvoering /wijk plan (meerjarig)</a:t>
            </a:r>
          </a:p>
          <a:p>
            <a:pPr marL="285750" indent="-285750">
              <a:buFont typeface="Arial" panose="020B0604020202020204" pitchFamily="34" charset="0"/>
              <a:buChar char="•"/>
            </a:pPr>
            <a:r>
              <a:rPr lang="nl-NL" dirty="0"/>
              <a:t>Integrale oppak (</a:t>
            </a:r>
            <a:r>
              <a:rPr lang="nl-NL" dirty="0" err="1"/>
              <a:t>oa</a:t>
            </a:r>
            <a:r>
              <a:rPr lang="nl-NL" dirty="0"/>
              <a:t> wegbeheer en verkeer)</a:t>
            </a:r>
          </a:p>
          <a:p>
            <a:pPr marL="285750" indent="-285750">
              <a:buFont typeface="Arial" panose="020B0604020202020204" pitchFamily="34" charset="0"/>
              <a:buChar char="•"/>
            </a:pPr>
            <a:r>
              <a:rPr lang="nl-NL" dirty="0"/>
              <a:t>Uitvoering start 2023</a:t>
            </a:r>
          </a:p>
          <a:p>
            <a:pPr marL="285750" indent="-285750">
              <a:buFont typeface="Arial" panose="020B0604020202020204" pitchFamily="34" charset="0"/>
              <a:buChar char="•"/>
            </a:pPr>
            <a:r>
              <a:rPr lang="nl-NL" dirty="0"/>
              <a:t>Taanderij is reeds uitgevoerd</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Klimaatbestendig maken</a:t>
            </a:r>
          </a:p>
          <a:p>
            <a:pPr marL="285750" indent="-285750">
              <a:buFont typeface="Arial" panose="020B0604020202020204" pitchFamily="34" charset="0"/>
              <a:buChar char="•"/>
            </a:pPr>
            <a:r>
              <a:rPr lang="nl-NL" dirty="0"/>
              <a:t>Hydraulische functioneren</a:t>
            </a:r>
          </a:p>
          <a:p>
            <a:pPr marL="285750" indent="-285750">
              <a:buFont typeface="Arial" panose="020B0604020202020204" pitchFamily="34" charset="0"/>
              <a:buChar char="•"/>
            </a:pPr>
            <a:r>
              <a:rPr lang="nl-NL" dirty="0"/>
              <a:t>Kwaliteit bestaande riolering</a:t>
            </a:r>
          </a:p>
          <a:p>
            <a:pPr marL="285750" indent="-285750">
              <a:buFont typeface="Arial" panose="020B0604020202020204" pitchFamily="34" charset="0"/>
              <a:buChar char="•"/>
            </a:pPr>
            <a:endParaRPr lang="nl-NL" dirty="0"/>
          </a:p>
          <a:p>
            <a:endParaRPr lang="nl-NL" b="1" dirty="0"/>
          </a:p>
          <a:p>
            <a:endParaRPr lang="nl-NL" dirty="0"/>
          </a:p>
        </p:txBody>
      </p:sp>
      <p:pic>
        <p:nvPicPr>
          <p:cNvPr id="11" name="Afbeelding 10"/>
          <p:cNvPicPr>
            <a:picLocks noChangeAspect="1"/>
          </p:cNvPicPr>
          <p:nvPr/>
        </p:nvPicPr>
        <p:blipFill>
          <a:blip r:embed="rId3"/>
          <a:stretch>
            <a:fillRect/>
          </a:stretch>
        </p:blipFill>
        <p:spPr>
          <a:xfrm>
            <a:off x="598566" y="1225469"/>
            <a:ext cx="6698365" cy="4823340"/>
          </a:xfrm>
          <a:prstGeom prst="rect">
            <a:avLst/>
          </a:prstGeom>
        </p:spPr>
      </p:pic>
      <p:pic>
        <p:nvPicPr>
          <p:cNvPr id="10" name="Afbeelding 9"/>
          <p:cNvPicPr>
            <a:picLocks noChangeAspect="1"/>
          </p:cNvPicPr>
          <p:nvPr/>
        </p:nvPicPr>
        <p:blipFill>
          <a:blip r:embed="rId4"/>
          <a:stretch>
            <a:fillRect/>
          </a:stretch>
        </p:blipFill>
        <p:spPr>
          <a:xfrm>
            <a:off x="5643208" y="3663590"/>
            <a:ext cx="1762125" cy="2533650"/>
          </a:xfrm>
          <a:prstGeom prst="rect">
            <a:avLst/>
          </a:prstGeom>
        </p:spPr>
      </p:pic>
    </p:spTree>
    <p:extLst>
      <p:ext uri="{BB962C8B-B14F-4D97-AF65-F5344CB8AC3E}">
        <p14:creationId xmlns:p14="http://schemas.microsoft.com/office/powerpoint/2010/main" val="59454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16</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7710019" y="1463525"/>
            <a:ext cx="4144230" cy="4247317"/>
          </a:xfrm>
          <a:prstGeom prst="rect">
            <a:avLst/>
          </a:prstGeom>
        </p:spPr>
        <p:txBody>
          <a:bodyPr wrap="square">
            <a:spAutoFit/>
          </a:bodyPr>
          <a:lstStyle/>
          <a:p>
            <a:r>
              <a:rPr lang="nl-NL" b="1" dirty="0"/>
              <a:t>Berkenlaan, Zwartsluis (waterplein)</a:t>
            </a:r>
          </a:p>
          <a:p>
            <a:pPr marL="285750" indent="-285750">
              <a:buFont typeface="Arial" panose="020B0604020202020204" pitchFamily="34" charset="0"/>
              <a:buChar char="•"/>
            </a:pPr>
            <a:r>
              <a:rPr lang="nl-NL" dirty="0"/>
              <a:t>Berging creëren op of onder het grasveld/speelterrein</a:t>
            </a:r>
          </a:p>
          <a:p>
            <a:pPr marL="285750" indent="-285750">
              <a:buFont typeface="Arial" panose="020B0604020202020204" pitchFamily="34" charset="0"/>
              <a:buChar char="•"/>
            </a:pPr>
            <a:r>
              <a:rPr lang="nl-NL" dirty="0"/>
              <a:t>Verbeteren grasveld/speelterrein</a:t>
            </a:r>
          </a:p>
          <a:p>
            <a:pPr marL="285750" indent="-285750">
              <a:buFont typeface="Arial" panose="020B0604020202020204" pitchFamily="34" charset="0"/>
              <a:buChar char="•"/>
            </a:pPr>
            <a:r>
              <a:rPr lang="nl-NL" dirty="0"/>
              <a:t>Participatie buurt </a:t>
            </a:r>
          </a:p>
          <a:p>
            <a:pPr marL="285750" indent="-285750">
              <a:buFont typeface="Arial" panose="020B0604020202020204" pitchFamily="34" charset="0"/>
              <a:buChar char="•"/>
            </a:pPr>
            <a:r>
              <a:rPr lang="nl-NL" dirty="0"/>
              <a:t>Voorbeeld Trompstraat</a:t>
            </a:r>
          </a:p>
          <a:p>
            <a:pPr marL="285750" indent="-285750">
              <a:buFont typeface="Arial" panose="020B0604020202020204" pitchFamily="34" charset="0"/>
              <a:buChar char="•"/>
            </a:pPr>
            <a:r>
              <a:rPr lang="nl-NL" dirty="0"/>
              <a:t>Start uitvoering 2024</a:t>
            </a:r>
          </a:p>
          <a:p>
            <a:pPr marL="285750" indent="-285750">
              <a:buFont typeface="Arial" panose="020B0604020202020204" pitchFamily="34" charset="0"/>
              <a:buChar char="•"/>
            </a:pPr>
            <a:endParaRPr lang="nl-NL" dirty="0"/>
          </a:p>
          <a:p>
            <a:r>
              <a:rPr lang="nl-NL" b="1" dirty="0"/>
              <a:t>Purperreigerstraat/Buizerstraat</a:t>
            </a:r>
          </a:p>
          <a:p>
            <a:pPr marL="285750" indent="-285750">
              <a:buFont typeface="Arial" panose="020B0604020202020204" pitchFamily="34" charset="0"/>
              <a:buChar char="•"/>
            </a:pPr>
            <a:r>
              <a:rPr lang="nl-NL" dirty="0"/>
              <a:t>Klimaatbestendig maken</a:t>
            </a:r>
          </a:p>
          <a:p>
            <a:pPr marL="285750" indent="-285750">
              <a:buFont typeface="Arial" panose="020B0604020202020204" pitchFamily="34" charset="0"/>
              <a:buChar char="•"/>
            </a:pPr>
            <a:r>
              <a:rPr lang="nl-NL" dirty="0"/>
              <a:t>Hydraulische functioneren</a:t>
            </a:r>
          </a:p>
          <a:p>
            <a:pPr marL="285750" indent="-285750">
              <a:buFont typeface="Arial" panose="020B0604020202020204" pitchFamily="34" charset="0"/>
              <a:buChar char="•"/>
            </a:pPr>
            <a:endParaRPr lang="nl-NL" dirty="0"/>
          </a:p>
          <a:p>
            <a:endParaRPr lang="nl-NL" b="1" dirty="0"/>
          </a:p>
          <a:p>
            <a:endParaRPr lang="nl-NL" b="1" dirty="0"/>
          </a:p>
          <a:p>
            <a:endParaRPr lang="nl-NL" dirty="0"/>
          </a:p>
        </p:txBody>
      </p:sp>
      <p:pic>
        <p:nvPicPr>
          <p:cNvPr id="10" name="Afbeelding 9"/>
          <p:cNvPicPr>
            <a:picLocks noChangeAspect="1"/>
          </p:cNvPicPr>
          <p:nvPr/>
        </p:nvPicPr>
        <p:blipFill>
          <a:blip r:embed="rId3"/>
          <a:stretch>
            <a:fillRect/>
          </a:stretch>
        </p:blipFill>
        <p:spPr>
          <a:xfrm>
            <a:off x="454717" y="1166664"/>
            <a:ext cx="7096125" cy="5057775"/>
          </a:xfrm>
          <a:prstGeom prst="rect">
            <a:avLst/>
          </a:prstGeom>
        </p:spPr>
      </p:pic>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45" y="4572512"/>
            <a:ext cx="4341340" cy="2148963"/>
          </a:xfrm>
          <a:prstGeom prst="rect">
            <a:avLst/>
          </a:prstGeom>
        </p:spPr>
      </p:pic>
      <p:pic>
        <p:nvPicPr>
          <p:cNvPr id="11" name="Afbeelding 10"/>
          <p:cNvPicPr>
            <a:picLocks noChangeAspect="1"/>
          </p:cNvPicPr>
          <p:nvPr/>
        </p:nvPicPr>
        <p:blipFill>
          <a:blip r:embed="rId5"/>
          <a:stretch>
            <a:fillRect/>
          </a:stretch>
        </p:blipFill>
        <p:spPr>
          <a:xfrm>
            <a:off x="4793391" y="4613557"/>
            <a:ext cx="1861659" cy="1993189"/>
          </a:xfrm>
          <a:prstGeom prst="rect">
            <a:avLst/>
          </a:prstGeom>
        </p:spPr>
      </p:pic>
      <p:pic>
        <p:nvPicPr>
          <p:cNvPr id="12" name="Afbeelding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4584" y="4668835"/>
            <a:ext cx="2982097" cy="1989496"/>
          </a:xfrm>
          <a:prstGeom prst="rect">
            <a:avLst/>
          </a:prstGeom>
        </p:spPr>
      </p:pic>
    </p:spTree>
    <p:extLst>
      <p:ext uri="{BB962C8B-B14F-4D97-AF65-F5344CB8AC3E}">
        <p14:creationId xmlns:p14="http://schemas.microsoft.com/office/powerpoint/2010/main" val="1049602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17</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7998457" y="1889312"/>
            <a:ext cx="4193543" cy="3416320"/>
          </a:xfrm>
          <a:prstGeom prst="rect">
            <a:avLst/>
          </a:prstGeom>
        </p:spPr>
        <p:txBody>
          <a:bodyPr wrap="square">
            <a:spAutoFit/>
          </a:bodyPr>
          <a:lstStyle/>
          <a:p>
            <a:r>
              <a:rPr lang="nl-NL" b="1" dirty="0"/>
              <a:t>Gedempte </a:t>
            </a:r>
            <a:r>
              <a:rPr lang="nl-NL" b="1" dirty="0" err="1"/>
              <a:t>Heve</a:t>
            </a:r>
            <a:endParaRPr lang="nl-NL" b="1" dirty="0"/>
          </a:p>
          <a:p>
            <a:pPr marL="285750" indent="-285750">
              <a:buFont typeface="Arial" panose="020B0604020202020204" pitchFamily="34" charset="0"/>
              <a:buChar char="•"/>
            </a:pPr>
            <a:r>
              <a:rPr lang="nl-NL" dirty="0"/>
              <a:t>Aanleg regenwaterrioolstelsel</a:t>
            </a:r>
          </a:p>
          <a:p>
            <a:pPr marL="285750" indent="-285750">
              <a:buFont typeface="Arial" panose="020B0604020202020204" pitchFamily="34" charset="0"/>
              <a:buChar char="•"/>
            </a:pPr>
            <a:r>
              <a:rPr lang="nl-NL" dirty="0"/>
              <a:t>Smalle straten</a:t>
            </a:r>
          </a:p>
          <a:p>
            <a:pPr marL="285750" indent="-285750">
              <a:buFont typeface="Arial" panose="020B0604020202020204" pitchFamily="34" charset="0"/>
              <a:buChar char="•"/>
            </a:pPr>
            <a:r>
              <a:rPr lang="nl-NL" dirty="0"/>
              <a:t>Helft dakoppervlak afkoppelen</a:t>
            </a:r>
          </a:p>
          <a:p>
            <a:pPr marL="285750" indent="-285750">
              <a:buFont typeface="Arial" panose="020B0604020202020204" pitchFamily="34" charset="0"/>
              <a:buChar char="•"/>
            </a:pPr>
            <a:r>
              <a:rPr lang="nl-NL" dirty="0"/>
              <a:t>Integrale aanpak (o.a. wegbeheer)</a:t>
            </a:r>
          </a:p>
          <a:p>
            <a:pPr marL="285750" indent="-285750">
              <a:buFont typeface="Arial" panose="020B0604020202020204" pitchFamily="34" charset="0"/>
              <a:buChar char="•"/>
            </a:pPr>
            <a:r>
              <a:rPr lang="nl-NL" dirty="0"/>
              <a:t>Uitvoering start 2023</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Klimaatbestendig maken</a:t>
            </a:r>
          </a:p>
          <a:p>
            <a:pPr marL="285750" indent="-285750">
              <a:buFont typeface="Arial" panose="020B0604020202020204" pitchFamily="34" charset="0"/>
              <a:buChar char="•"/>
            </a:pPr>
            <a:r>
              <a:rPr lang="nl-NL" dirty="0"/>
              <a:t>Hydraulische functioneren</a:t>
            </a:r>
          </a:p>
          <a:p>
            <a:pPr marL="285750" indent="-285750">
              <a:buFont typeface="Arial" panose="020B0604020202020204" pitchFamily="34" charset="0"/>
              <a:buChar char="•"/>
            </a:pPr>
            <a:endParaRPr lang="nl-NL" dirty="0"/>
          </a:p>
          <a:p>
            <a:endParaRPr lang="nl-NL" b="1" dirty="0"/>
          </a:p>
          <a:p>
            <a:endParaRPr lang="nl-NL" dirty="0"/>
          </a:p>
        </p:txBody>
      </p:sp>
      <p:pic>
        <p:nvPicPr>
          <p:cNvPr id="12" name="Afbeelding 11"/>
          <p:cNvPicPr>
            <a:picLocks noChangeAspect="1"/>
          </p:cNvPicPr>
          <p:nvPr/>
        </p:nvPicPr>
        <p:blipFill>
          <a:blip r:embed="rId3"/>
          <a:stretch>
            <a:fillRect/>
          </a:stretch>
        </p:blipFill>
        <p:spPr>
          <a:xfrm>
            <a:off x="525690" y="1262828"/>
            <a:ext cx="7443874" cy="4796661"/>
          </a:xfrm>
          <a:prstGeom prst="rect">
            <a:avLst/>
          </a:prstGeom>
        </p:spPr>
      </p:pic>
      <p:pic>
        <p:nvPicPr>
          <p:cNvPr id="8" name="Afbeelding 7"/>
          <p:cNvPicPr>
            <a:picLocks noChangeAspect="1"/>
          </p:cNvPicPr>
          <p:nvPr/>
        </p:nvPicPr>
        <p:blipFill>
          <a:blip r:embed="rId4"/>
          <a:stretch>
            <a:fillRect/>
          </a:stretch>
        </p:blipFill>
        <p:spPr>
          <a:xfrm>
            <a:off x="6800850" y="4435562"/>
            <a:ext cx="1581150" cy="2076450"/>
          </a:xfrm>
          <a:prstGeom prst="rect">
            <a:avLst/>
          </a:prstGeom>
        </p:spPr>
      </p:pic>
    </p:spTree>
    <p:extLst>
      <p:ext uri="{BB962C8B-B14F-4D97-AF65-F5344CB8AC3E}">
        <p14:creationId xmlns:p14="http://schemas.microsoft.com/office/powerpoint/2010/main" val="1954814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18</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18799" y="1076048"/>
            <a:ext cx="3707026" cy="5909310"/>
          </a:xfrm>
          <a:prstGeom prst="rect">
            <a:avLst/>
          </a:prstGeom>
        </p:spPr>
        <p:txBody>
          <a:bodyPr wrap="square">
            <a:spAutoFit/>
          </a:bodyPr>
          <a:lstStyle/>
          <a:p>
            <a:r>
              <a:rPr lang="nl-NL" b="1" dirty="0"/>
              <a:t>Binnenlanden, Genemuiden</a:t>
            </a:r>
          </a:p>
          <a:p>
            <a:pPr marL="285750" indent="-285750">
              <a:buFont typeface="Arial" panose="020B0604020202020204" pitchFamily="34" charset="0"/>
              <a:buChar char="•"/>
            </a:pPr>
            <a:r>
              <a:rPr lang="nl-NL" dirty="0"/>
              <a:t>Vervangen bestaande riolering</a:t>
            </a:r>
          </a:p>
          <a:p>
            <a:pPr marL="285750" indent="-285750">
              <a:buFont typeface="Arial" panose="020B0604020202020204" pitchFamily="34" charset="0"/>
              <a:buChar char="•"/>
            </a:pPr>
            <a:r>
              <a:rPr lang="nl-NL" dirty="0"/>
              <a:t>Aanleg regenwaterrioolstelsel</a:t>
            </a:r>
          </a:p>
          <a:p>
            <a:pPr marL="285750" indent="-285750">
              <a:buFont typeface="Arial" panose="020B0604020202020204" pitchFamily="34" charset="0"/>
              <a:buChar char="•"/>
            </a:pPr>
            <a:r>
              <a:rPr lang="nl-NL" dirty="0"/>
              <a:t>Jan van Arkelstraat in aanleg</a:t>
            </a:r>
          </a:p>
          <a:p>
            <a:pPr marL="285750" indent="-285750">
              <a:buFont typeface="Arial" panose="020B0604020202020204" pitchFamily="34" charset="0"/>
              <a:buChar char="•"/>
            </a:pPr>
            <a:r>
              <a:rPr lang="nl-NL" dirty="0"/>
              <a:t>Dorus Rijkerstraat- Stuivenbergstraat aanleg 2024</a:t>
            </a:r>
          </a:p>
          <a:p>
            <a:pPr marL="285750" indent="-285750">
              <a:buFont typeface="Arial" panose="020B0604020202020204" pitchFamily="34" charset="0"/>
              <a:buChar char="•"/>
            </a:pPr>
            <a:r>
              <a:rPr lang="nl-NL" dirty="0"/>
              <a:t>Binnenlanden- West gefaseerde uitvoering / wijk plan (over 15 jaar)</a:t>
            </a:r>
          </a:p>
          <a:p>
            <a:pPr marL="285750" indent="-285750">
              <a:buFont typeface="Arial" panose="020B0604020202020204" pitchFamily="34" charset="0"/>
              <a:buChar char="•"/>
            </a:pPr>
            <a:r>
              <a:rPr lang="nl-NL" dirty="0"/>
              <a:t>Opgave Wetland Wonen</a:t>
            </a:r>
          </a:p>
          <a:p>
            <a:pPr marL="285750" indent="-285750">
              <a:buFont typeface="Arial" panose="020B0604020202020204" pitchFamily="34" charset="0"/>
              <a:buChar char="•"/>
            </a:pPr>
            <a:r>
              <a:rPr lang="nl-NL" dirty="0"/>
              <a:t>Integrale aanpak </a:t>
            </a:r>
          </a:p>
          <a:p>
            <a:pPr marL="285750" indent="-285750">
              <a:buFont typeface="Arial" panose="020B0604020202020204" pitchFamily="34" charset="0"/>
              <a:buChar char="•"/>
            </a:pPr>
            <a:r>
              <a:rPr lang="nl-NL" dirty="0"/>
              <a:t>Uitvoering start 2028</a:t>
            </a:r>
          </a:p>
          <a:p>
            <a:pPr marL="285750" indent="-285750">
              <a:buFont typeface="Arial" panose="020B0604020202020204" pitchFamily="34" charset="0"/>
              <a:buChar char="•"/>
            </a:pPr>
            <a:r>
              <a:rPr lang="nl-NL" dirty="0"/>
              <a:t>Binnenlanden-Oost start uitvoering 2030</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Klimaatbestendig maken</a:t>
            </a:r>
          </a:p>
          <a:p>
            <a:pPr marL="285750" indent="-285750">
              <a:buFont typeface="Arial" panose="020B0604020202020204" pitchFamily="34" charset="0"/>
              <a:buChar char="•"/>
            </a:pPr>
            <a:r>
              <a:rPr lang="nl-NL" dirty="0"/>
              <a:t>Hydraulische functioneren</a:t>
            </a:r>
          </a:p>
          <a:p>
            <a:pPr marL="285750" indent="-285750">
              <a:buFont typeface="Arial" panose="020B0604020202020204" pitchFamily="34" charset="0"/>
              <a:buChar char="•"/>
            </a:pPr>
            <a:r>
              <a:rPr lang="nl-NL" dirty="0"/>
              <a:t>Kwaliteit bestaande riolering</a:t>
            </a:r>
          </a:p>
          <a:p>
            <a:pPr marL="285750" indent="-285750">
              <a:buFont typeface="Arial" panose="020B0604020202020204" pitchFamily="34" charset="0"/>
              <a:buChar char="•"/>
            </a:pPr>
            <a:endParaRPr lang="nl-NL" dirty="0"/>
          </a:p>
          <a:p>
            <a:endParaRPr lang="nl-NL" b="1" dirty="0"/>
          </a:p>
          <a:p>
            <a:endParaRPr lang="nl-NL" dirty="0"/>
          </a:p>
        </p:txBody>
      </p:sp>
      <p:pic>
        <p:nvPicPr>
          <p:cNvPr id="8" name="Afbeelding 7"/>
          <p:cNvPicPr>
            <a:picLocks noChangeAspect="1"/>
          </p:cNvPicPr>
          <p:nvPr/>
        </p:nvPicPr>
        <p:blipFill>
          <a:blip r:embed="rId3"/>
          <a:stretch>
            <a:fillRect/>
          </a:stretch>
        </p:blipFill>
        <p:spPr>
          <a:xfrm>
            <a:off x="3581400" y="1364636"/>
            <a:ext cx="5963630" cy="4393613"/>
          </a:xfrm>
          <a:prstGeom prst="rect">
            <a:avLst/>
          </a:prstGeom>
        </p:spPr>
      </p:pic>
      <p:pic>
        <p:nvPicPr>
          <p:cNvPr id="11" name="Afbeelding 10"/>
          <p:cNvPicPr>
            <a:picLocks noChangeAspect="1"/>
          </p:cNvPicPr>
          <p:nvPr/>
        </p:nvPicPr>
        <p:blipFill>
          <a:blip r:embed="rId4"/>
          <a:stretch>
            <a:fillRect/>
          </a:stretch>
        </p:blipFill>
        <p:spPr>
          <a:xfrm>
            <a:off x="8866746" y="4481512"/>
            <a:ext cx="2000250" cy="2057400"/>
          </a:xfrm>
          <a:prstGeom prst="rect">
            <a:avLst/>
          </a:prstGeom>
        </p:spPr>
      </p:pic>
    </p:spTree>
    <p:extLst>
      <p:ext uri="{BB962C8B-B14F-4D97-AF65-F5344CB8AC3E}">
        <p14:creationId xmlns:p14="http://schemas.microsoft.com/office/powerpoint/2010/main" val="1916029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19</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pic>
        <p:nvPicPr>
          <p:cNvPr id="10" name="Afbeelding 9"/>
          <p:cNvPicPr>
            <a:picLocks noChangeAspect="1"/>
          </p:cNvPicPr>
          <p:nvPr/>
        </p:nvPicPr>
        <p:blipFill>
          <a:blip r:embed="rId3"/>
          <a:stretch>
            <a:fillRect/>
          </a:stretch>
        </p:blipFill>
        <p:spPr>
          <a:xfrm>
            <a:off x="499744" y="1234332"/>
            <a:ext cx="6163312" cy="4973587"/>
          </a:xfrm>
          <a:prstGeom prst="rect">
            <a:avLst/>
          </a:prstGeom>
        </p:spPr>
      </p:pic>
      <p:sp>
        <p:nvSpPr>
          <p:cNvPr id="3" name="Rechthoek 2"/>
          <p:cNvSpPr/>
          <p:nvPr/>
        </p:nvSpPr>
        <p:spPr>
          <a:xfrm>
            <a:off x="9155223" y="4729787"/>
            <a:ext cx="3707026" cy="923330"/>
          </a:xfrm>
          <a:prstGeom prst="rect">
            <a:avLst/>
          </a:prstGeom>
        </p:spPr>
        <p:txBody>
          <a:bodyPr wrap="square">
            <a:spAutoFit/>
          </a:bodyPr>
          <a:lstStyle/>
          <a:p>
            <a:pPr marL="285750" indent="-285750">
              <a:buFont typeface="Arial" panose="020B0604020202020204" pitchFamily="34" charset="0"/>
              <a:buChar char="•"/>
            </a:pPr>
            <a:endParaRPr lang="nl-NL" dirty="0"/>
          </a:p>
          <a:p>
            <a:endParaRPr lang="nl-NL" b="1" dirty="0"/>
          </a:p>
          <a:p>
            <a:endParaRPr lang="nl-NL" dirty="0"/>
          </a:p>
        </p:txBody>
      </p:sp>
      <p:sp>
        <p:nvSpPr>
          <p:cNvPr id="13" name="Rechthoek 12"/>
          <p:cNvSpPr/>
          <p:nvPr/>
        </p:nvSpPr>
        <p:spPr>
          <a:xfrm>
            <a:off x="6920169" y="1495280"/>
            <a:ext cx="4772088" cy="5509200"/>
          </a:xfrm>
          <a:prstGeom prst="rect">
            <a:avLst/>
          </a:prstGeom>
        </p:spPr>
        <p:txBody>
          <a:bodyPr wrap="square">
            <a:spAutoFit/>
          </a:bodyPr>
          <a:lstStyle/>
          <a:p>
            <a:r>
              <a:rPr lang="nl-NL" sz="1600" b="1" dirty="0"/>
              <a:t>Waterretentie</a:t>
            </a:r>
          </a:p>
          <a:p>
            <a:pPr marL="285750" indent="-285750">
              <a:buFont typeface="Arial" panose="020B0604020202020204" pitchFamily="34" charset="0"/>
              <a:buChar char="•"/>
            </a:pPr>
            <a:r>
              <a:rPr lang="nl-NL" sz="1600" dirty="0"/>
              <a:t>Afvoer hemelwater mag niet rechtstreeks op het landelijk gebied (waterkwaliteit)</a:t>
            </a:r>
          </a:p>
          <a:p>
            <a:pPr marL="285750" indent="-285750">
              <a:buFont typeface="Arial" panose="020B0604020202020204" pitchFamily="34" charset="0"/>
              <a:buChar char="•"/>
            </a:pPr>
            <a:r>
              <a:rPr lang="nl-NL" sz="1600" dirty="0"/>
              <a:t>Oude opgave om afvoer verhard oppervlak te bergen in stedelijk water</a:t>
            </a:r>
          </a:p>
          <a:p>
            <a:pPr marL="285750" indent="-285750">
              <a:buFont typeface="Arial" panose="020B0604020202020204" pitchFamily="34" charset="0"/>
              <a:buChar char="•"/>
            </a:pPr>
            <a:r>
              <a:rPr lang="nl-NL" sz="1600" dirty="0"/>
              <a:t>Bergingsvijver onvoldoende capaciteit</a:t>
            </a:r>
          </a:p>
          <a:p>
            <a:pPr marL="285750" indent="-285750">
              <a:buFont typeface="Arial" panose="020B0604020202020204" pitchFamily="34" charset="0"/>
              <a:buChar char="•"/>
            </a:pPr>
            <a:r>
              <a:rPr lang="nl-NL" sz="1600" dirty="0"/>
              <a:t>Verbinding maken met </a:t>
            </a:r>
            <a:r>
              <a:rPr lang="nl-NL" sz="1600" dirty="0" err="1"/>
              <a:t>Varkensgat</a:t>
            </a:r>
            <a:endParaRPr lang="nl-NL" sz="1600" dirty="0"/>
          </a:p>
          <a:p>
            <a:pPr marL="285750" indent="-285750">
              <a:buFont typeface="Arial" panose="020B0604020202020204" pitchFamily="34" charset="0"/>
              <a:buChar char="•"/>
            </a:pPr>
            <a:r>
              <a:rPr lang="nl-NL" sz="1600" dirty="0"/>
              <a:t>Waterhuishouding op orde</a:t>
            </a:r>
          </a:p>
          <a:p>
            <a:pPr marL="285750" indent="-285750">
              <a:buFont typeface="Arial" panose="020B0604020202020204" pitchFamily="34" charset="0"/>
              <a:buChar char="•"/>
            </a:pPr>
            <a:endParaRPr lang="nl-NL" sz="1600" dirty="0"/>
          </a:p>
          <a:p>
            <a:r>
              <a:rPr lang="nl-NL" sz="1600" b="1" dirty="0"/>
              <a:t>Industrieterrein </a:t>
            </a:r>
            <a:r>
              <a:rPr lang="nl-NL" sz="1600" b="1" dirty="0" err="1"/>
              <a:t>vergroenen</a:t>
            </a:r>
            <a:endParaRPr lang="nl-NL" sz="1600" b="1" dirty="0"/>
          </a:p>
          <a:p>
            <a:pPr marL="285750" indent="-285750">
              <a:buFont typeface="Arial" panose="020B0604020202020204" pitchFamily="34" charset="0"/>
              <a:buChar char="•"/>
            </a:pPr>
            <a:r>
              <a:rPr lang="nl-NL" sz="1600" dirty="0"/>
              <a:t>Veel verhard oppervlak / versteend</a:t>
            </a:r>
          </a:p>
          <a:p>
            <a:pPr marL="285750" indent="-285750">
              <a:buFont typeface="Arial" panose="020B0604020202020204" pitchFamily="34" charset="0"/>
              <a:buChar char="•"/>
            </a:pPr>
            <a:r>
              <a:rPr lang="nl-NL" sz="1600" dirty="0"/>
              <a:t>Geen wateroverlast op industrieterreinen, maar afvoer veroorzaakt elders problemen</a:t>
            </a:r>
          </a:p>
          <a:p>
            <a:pPr marL="285750" indent="-285750">
              <a:buFont typeface="Arial" panose="020B0604020202020204" pitchFamily="34" charset="0"/>
              <a:buChar char="•"/>
            </a:pPr>
            <a:r>
              <a:rPr lang="nl-NL" sz="1600" dirty="0"/>
              <a:t>Wel hitte stress (klimaatadaptatie)</a:t>
            </a:r>
          </a:p>
          <a:p>
            <a:pPr marL="285750" indent="-285750">
              <a:buFont typeface="Arial" panose="020B0604020202020204" pitchFamily="34" charset="0"/>
              <a:buChar char="•"/>
            </a:pPr>
            <a:r>
              <a:rPr lang="nl-NL" sz="1600" dirty="0" err="1"/>
              <a:t>Vergroenen</a:t>
            </a:r>
            <a:r>
              <a:rPr lang="nl-NL" sz="1600" dirty="0"/>
              <a:t> wenselijk, ook vanuit Groenbeleidsplan</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r>
              <a:rPr lang="nl-NL" sz="1600" dirty="0"/>
              <a:t>In gesprek met de ondernemerskring (OKG)</a:t>
            </a:r>
          </a:p>
          <a:p>
            <a:pPr marL="285750" indent="-285750">
              <a:buFont typeface="Arial" panose="020B0604020202020204" pitchFamily="34" charset="0"/>
              <a:buChar char="•"/>
            </a:pPr>
            <a:r>
              <a:rPr lang="nl-NL" sz="1600" dirty="0"/>
              <a:t>Bijvoorbeeld enquête </a:t>
            </a:r>
          </a:p>
          <a:p>
            <a:pPr marL="285750" indent="-285750">
              <a:buFont typeface="Arial" panose="020B0604020202020204" pitchFamily="34" charset="0"/>
              <a:buChar char="•"/>
            </a:pPr>
            <a:r>
              <a:rPr lang="nl-NL" sz="1600" dirty="0"/>
              <a:t>Doel: </a:t>
            </a:r>
            <a:r>
              <a:rPr lang="nl-NL" sz="1600" dirty="0" err="1"/>
              <a:t>Vergroenen</a:t>
            </a:r>
            <a:r>
              <a:rPr lang="nl-NL" sz="1600" dirty="0"/>
              <a:t> waar mogelijk</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endParaRPr lang="nl-NL" sz="1600" dirty="0"/>
          </a:p>
          <a:p>
            <a:endParaRPr lang="nl-NL" sz="1600" dirty="0"/>
          </a:p>
        </p:txBody>
      </p:sp>
      <p:sp>
        <p:nvSpPr>
          <p:cNvPr id="8" name="PIJL-RECHTS 7"/>
          <p:cNvSpPr/>
          <p:nvPr/>
        </p:nvSpPr>
        <p:spPr>
          <a:xfrm rot="8631326">
            <a:off x="5074021" y="2172460"/>
            <a:ext cx="573741" cy="3535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PIJL-RECHTS 11"/>
          <p:cNvSpPr/>
          <p:nvPr/>
        </p:nvSpPr>
        <p:spPr>
          <a:xfrm rot="5400000">
            <a:off x="4643759" y="1637335"/>
            <a:ext cx="471645" cy="30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PIJL-RECHTS 13"/>
          <p:cNvSpPr/>
          <p:nvPr/>
        </p:nvSpPr>
        <p:spPr>
          <a:xfrm rot="9115681">
            <a:off x="5428955" y="2948227"/>
            <a:ext cx="573741" cy="3535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PIJL-RECHTS 15"/>
          <p:cNvSpPr/>
          <p:nvPr/>
        </p:nvSpPr>
        <p:spPr>
          <a:xfrm rot="1236557">
            <a:off x="3858117" y="2068178"/>
            <a:ext cx="1048733" cy="30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PIJL-RECHTS 16"/>
          <p:cNvSpPr/>
          <p:nvPr/>
        </p:nvSpPr>
        <p:spPr>
          <a:xfrm rot="20333401">
            <a:off x="4174806" y="3007187"/>
            <a:ext cx="1005561" cy="3535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p:cNvPicPr>
            <a:picLocks noChangeAspect="1"/>
          </p:cNvPicPr>
          <p:nvPr/>
        </p:nvPicPr>
        <p:blipFill>
          <a:blip r:embed="rId4"/>
          <a:stretch>
            <a:fillRect/>
          </a:stretch>
        </p:blipFill>
        <p:spPr>
          <a:xfrm>
            <a:off x="210929" y="194904"/>
            <a:ext cx="3548118" cy="2350249"/>
          </a:xfrm>
          <a:prstGeom prst="rect">
            <a:avLst/>
          </a:prstGeom>
        </p:spPr>
      </p:pic>
    </p:spTree>
    <p:extLst>
      <p:ext uri="{BB962C8B-B14F-4D97-AF65-F5344CB8AC3E}">
        <p14:creationId xmlns:p14="http://schemas.microsoft.com/office/powerpoint/2010/main" val="2330600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446067" y="423332"/>
            <a:ext cx="11340000" cy="70525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Paraplunota 2017</a:t>
            </a:r>
          </a:p>
        </p:txBody>
      </p:sp>
      <p:sp>
        <p:nvSpPr>
          <p:cNvPr id="7" name="Rechthoek 6"/>
          <p:cNvSpPr/>
          <p:nvPr/>
        </p:nvSpPr>
        <p:spPr>
          <a:xfrm>
            <a:off x="446067" y="1477425"/>
            <a:ext cx="1260000" cy="143053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Gemeentelijk rioleringsplan 2020-2021</a:t>
            </a:r>
          </a:p>
        </p:txBody>
      </p:sp>
      <p:sp>
        <p:nvSpPr>
          <p:cNvPr id="9" name="Rechthoek 8"/>
          <p:cNvSpPr/>
          <p:nvPr/>
        </p:nvSpPr>
        <p:spPr>
          <a:xfrm>
            <a:off x="1886067" y="1477425"/>
            <a:ext cx="1260000" cy="143053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Beleidsplan verlichting 2016-2026</a:t>
            </a:r>
          </a:p>
        </p:txBody>
      </p:sp>
      <p:sp>
        <p:nvSpPr>
          <p:cNvPr id="11" name="Rechthoek 10"/>
          <p:cNvSpPr/>
          <p:nvPr/>
        </p:nvSpPr>
        <p:spPr>
          <a:xfrm>
            <a:off x="3326067" y="1477425"/>
            <a:ext cx="1260000" cy="143053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solidFill>
                  <a:schemeClr val="tx1"/>
                </a:solidFill>
              </a:rPr>
              <a:t>Beheerplan kunstwerken, 2017-2026</a:t>
            </a:r>
          </a:p>
        </p:txBody>
      </p:sp>
      <p:sp>
        <p:nvSpPr>
          <p:cNvPr id="12" name="Rechthoek 11"/>
          <p:cNvSpPr/>
          <p:nvPr/>
        </p:nvSpPr>
        <p:spPr>
          <a:xfrm>
            <a:off x="4766067" y="1477425"/>
            <a:ext cx="1260000" cy="143053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Beleids- en beheerplan gebouwen </a:t>
            </a:r>
            <a:r>
              <a:rPr lang="nl-NL" sz="1200">
                <a:solidFill>
                  <a:schemeClr val="tx1"/>
                </a:solidFill>
              </a:rPr>
              <a:t>krachtig accommoderen </a:t>
            </a:r>
            <a:r>
              <a:rPr lang="nl-NL" sz="1200" dirty="0">
                <a:solidFill>
                  <a:schemeClr val="tx1"/>
                </a:solidFill>
              </a:rPr>
              <a:t>2017</a:t>
            </a:r>
          </a:p>
        </p:txBody>
      </p:sp>
      <p:sp>
        <p:nvSpPr>
          <p:cNvPr id="13" name="Rechthoek 12"/>
          <p:cNvSpPr/>
          <p:nvPr/>
        </p:nvSpPr>
        <p:spPr>
          <a:xfrm>
            <a:off x="6195875" y="1477425"/>
            <a:ext cx="1260000" cy="143053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Beheerplan wegen               2017-2021</a:t>
            </a:r>
          </a:p>
        </p:txBody>
      </p:sp>
      <p:sp>
        <p:nvSpPr>
          <p:cNvPr id="14" name="Rechthoek 13"/>
          <p:cNvSpPr/>
          <p:nvPr/>
        </p:nvSpPr>
        <p:spPr>
          <a:xfrm>
            <a:off x="7625683" y="1477425"/>
            <a:ext cx="1260000" cy="143053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Groenbeleidsplan               2019-2029</a:t>
            </a:r>
          </a:p>
        </p:txBody>
      </p:sp>
      <p:sp>
        <p:nvSpPr>
          <p:cNvPr id="16" name="Rechthoek 15"/>
          <p:cNvSpPr/>
          <p:nvPr/>
        </p:nvSpPr>
        <p:spPr>
          <a:xfrm>
            <a:off x="10526067" y="1477425"/>
            <a:ext cx="1260000" cy="143053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Beheerplan Oeverconstructies/water               (2020)</a:t>
            </a:r>
          </a:p>
        </p:txBody>
      </p:sp>
      <p:sp>
        <p:nvSpPr>
          <p:cNvPr id="17" name="Rechthoek 16"/>
          <p:cNvSpPr/>
          <p:nvPr/>
        </p:nvSpPr>
        <p:spPr>
          <a:xfrm>
            <a:off x="446067" y="3108517"/>
            <a:ext cx="1260000" cy="1361319"/>
          </a:xfrm>
          <a:prstGeom prst="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Nieuw GRP 2022-2026</a:t>
            </a:r>
          </a:p>
          <a:p>
            <a:pPr algn="ctr"/>
            <a:r>
              <a:rPr lang="nl-NL" sz="1200" dirty="0">
                <a:solidFill>
                  <a:schemeClr val="tx1"/>
                </a:solidFill>
              </a:rPr>
              <a:t>vaststellen in 2021</a:t>
            </a:r>
          </a:p>
        </p:txBody>
      </p:sp>
      <p:sp>
        <p:nvSpPr>
          <p:cNvPr id="20" name="Rechthoek 19"/>
          <p:cNvSpPr/>
          <p:nvPr/>
        </p:nvSpPr>
        <p:spPr>
          <a:xfrm>
            <a:off x="1886067" y="3108517"/>
            <a:ext cx="1260000" cy="1361319"/>
          </a:xfrm>
          <a:prstGeom prst="rect">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Beheerplan Verlichting </a:t>
            </a:r>
          </a:p>
          <a:p>
            <a:pPr algn="ctr"/>
            <a:r>
              <a:rPr lang="nl-NL" sz="1200" dirty="0">
                <a:solidFill>
                  <a:schemeClr val="tx1"/>
                </a:solidFill>
              </a:rPr>
              <a:t>2021-2025</a:t>
            </a:r>
          </a:p>
        </p:txBody>
      </p:sp>
      <p:sp>
        <p:nvSpPr>
          <p:cNvPr id="21" name="Rechthoek 20"/>
          <p:cNvSpPr/>
          <p:nvPr/>
        </p:nvSpPr>
        <p:spPr>
          <a:xfrm>
            <a:off x="6195875" y="3108515"/>
            <a:ext cx="1260000" cy="1361319"/>
          </a:xfrm>
          <a:prstGeom prst="rect">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Actualisatie beheerplan wegen in 2022-2026</a:t>
            </a:r>
          </a:p>
        </p:txBody>
      </p:sp>
      <p:sp>
        <p:nvSpPr>
          <p:cNvPr id="22" name="Rechthoek 21"/>
          <p:cNvSpPr/>
          <p:nvPr/>
        </p:nvSpPr>
        <p:spPr>
          <a:xfrm>
            <a:off x="7625683" y="3108517"/>
            <a:ext cx="1260000" cy="1361319"/>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Beheerplan Groen             (2020)</a:t>
            </a:r>
          </a:p>
          <a:p>
            <a:pPr algn="ctr"/>
            <a:endParaRPr lang="nl-NL" sz="1200" dirty="0">
              <a:solidFill>
                <a:schemeClr val="tx1"/>
              </a:solidFill>
            </a:endParaRPr>
          </a:p>
          <a:p>
            <a:pPr algn="ctr"/>
            <a:r>
              <a:rPr lang="nl-NL" sz="1200" dirty="0">
                <a:solidFill>
                  <a:schemeClr val="tx1"/>
                </a:solidFill>
              </a:rPr>
              <a:t>Sportvelden</a:t>
            </a:r>
          </a:p>
        </p:txBody>
      </p:sp>
      <p:sp>
        <p:nvSpPr>
          <p:cNvPr id="23" name="Rechthoek 22"/>
          <p:cNvSpPr/>
          <p:nvPr/>
        </p:nvSpPr>
        <p:spPr>
          <a:xfrm>
            <a:off x="9055491" y="3108516"/>
            <a:ext cx="1260000" cy="1361319"/>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Beheerplan Spelen,           2019-2023</a:t>
            </a:r>
          </a:p>
        </p:txBody>
      </p:sp>
      <p:sp>
        <p:nvSpPr>
          <p:cNvPr id="24" name="Rechthoek 23"/>
          <p:cNvSpPr/>
          <p:nvPr/>
        </p:nvSpPr>
        <p:spPr>
          <a:xfrm>
            <a:off x="9075875" y="1493763"/>
            <a:ext cx="1260000" cy="1414194"/>
          </a:xfrm>
          <a:prstGeom prst="rect">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Buitenruimteplan</a:t>
            </a:r>
          </a:p>
          <a:p>
            <a:pPr algn="ctr"/>
            <a:r>
              <a:rPr lang="nl-NL" sz="1100" dirty="0">
                <a:solidFill>
                  <a:schemeClr val="tx1"/>
                </a:solidFill>
              </a:rPr>
              <a:t>Beweeg, Ontmoet, Sport en Speel  (2021-2031)</a:t>
            </a:r>
          </a:p>
        </p:txBody>
      </p:sp>
      <p:sp>
        <p:nvSpPr>
          <p:cNvPr id="18" name="Rechthoek 17"/>
          <p:cNvSpPr/>
          <p:nvPr/>
        </p:nvSpPr>
        <p:spPr>
          <a:xfrm>
            <a:off x="1886067" y="6211327"/>
            <a:ext cx="9959943" cy="511691"/>
          </a:xfrm>
          <a:prstGeom prst="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Vervangingsinvestering Kapitaalgoederen 2022-2026 (vastgesteld in 2021, kadernota)</a:t>
            </a:r>
          </a:p>
        </p:txBody>
      </p:sp>
      <p:sp>
        <p:nvSpPr>
          <p:cNvPr id="19" name="Rechthoek 18"/>
          <p:cNvSpPr/>
          <p:nvPr/>
        </p:nvSpPr>
        <p:spPr>
          <a:xfrm>
            <a:off x="446067" y="6211328"/>
            <a:ext cx="1260000" cy="511691"/>
          </a:xfrm>
          <a:prstGeom prst="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Financiering GRP  vaststellen in 2021</a:t>
            </a:r>
          </a:p>
        </p:txBody>
      </p:sp>
    </p:spTree>
    <p:extLst>
      <p:ext uri="{BB962C8B-B14F-4D97-AF65-F5344CB8AC3E}">
        <p14:creationId xmlns:p14="http://schemas.microsoft.com/office/powerpoint/2010/main" val="2214107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2" grpId="0" animBg="1"/>
      <p:bldP spid="13" grpId="0" animBg="1"/>
      <p:bldP spid="14" grpId="0" animBg="1"/>
      <p:bldP spid="16" grpId="0" animBg="1"/>
      <p:bldP spid="17" grpId="0" animBg="1"/>
      <p:bldP spid="20" grpId="0" animBg="1"/>
      <p:bldP spid="21" grpId="0" animBg="1"/>
      <p:bldP spid="22" grpId="0" animBg="1"/>
      <p:bldP spid="23" grpId="0" animBg="1"/>
      <p:bldP spid="24" grpId="0" animBg="1"/>
      <p:bldP spid="18" grpId="0" animBg="1"/>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participatie</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20</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090034" y="1628801"/>
            <a:ext cx="8803341" cy="5355312"/>
          </a:xfrm>
          <a:prstGeom prst="rect">
            <a:avLst/>
          </a:prstGeom>
        </p:spPr>
        <p:txBody>
          <a:bodyPr wrap="square">
            <a:spAutoFit/>
          </a:bodyPr>
          <a:lstStyle/>
          <a:p>
            <a:r>
              <a:rPr lang="nl-NL" b="1" dirty="0"/>
              <a:t>Participatie bij </a:t>
            </a:r>
            <a:r>
              <a:rPr lang="nl-NL" b="1" dirty="0" err="1"/>
              <a:t>vergroenen</a:t>
            </a:r>
            <a:r>
              <a:rPr lang="nl-NL" b="1" dirty="0"/>
              <a:t> private ruimte</a:t>
            </a:r>
          </a:p>
          <a:p>
            <a:endParaRPr lang="nl-NL" b="1" dirty="0"/>
          </a:p>
          <a:p>
            <a:pPr marL="285750" indent="-285750">
              <a:buFont typeface="Arial" panose="020B0604020202020204" pitchFamily="34" charset="0"/>
              <a:buChar char="•"/>
            </a:pPr>
            <a:r>
              <a:rPr lang="nl-NL" dirty="0"/>
              <a:t>Naast dat het wenselijk is dat industrieterreinen minder versteend zijn is het ook wenselijk dat inwoners en instellingen (bijv. woningbouwvereniging) hun steentje bijdragen;</a:t>
            </a:r>
          </a:p>
          <a:p>
            <a:pPr marL="285750" indent="-285750">
              <a:buFont typeface="Arial" panose="020B0604020202020204" pitchFamily="34" charset="0"/>
              <a:buChar char="•"/>
            </a:pPr>
            <a:r>
              <a:rPr lang="nl-NL" dirty="0"/>
              <a:t>Door minder verharding en meer groen -&gt; minder overlast van water op straat en betere bereikbaarheid.</a:t>
            </a:r>
            <a:r>
              <a:rPr lang="nl-NL" dirty="0">
                <a:solidFill>
                  <a:srgbClr val="FF0000"/>
                </a:solidFill>
              </a:rPr>
              <a:t> </a:t>
            </a:r>
          </a:p>
          <a:p>
            <a:endParaRPr lang="nl-NL" dirty="0">
              <a:solidFill>
                <a:srgbClr val="FF0000"/>
              </a:solidFill>
            </a:endParaRPr>
          </a:p>
          <a:p>
            <a:r>
              <a:rPr lang="nl-NL" dirty="0"/>
              <a:t>Welke methodiek toepassen?</a:t>
            </a:r>
          </a:p>
          <a:p>
            <a:endParaRPr lang="nl-NL" dirty="0"/>
          </a:p>
          <a:p>
            <a:pPr marL="285750" indent="-285750">
              <a:buFont typeface="Arial" panose="020B0604020202020204" pitchFamily="34" charset="0"/>
              <a:buChar char="•"/>
            </a:pPr>
            <a:r>
              <a:rPr lang="nl-NL" dirty="0"/>
              <a:t>Verleiden (</a:t>
            </a:r>
            <a:r>
              <a:rPr lang="nl-NL" dirty="0" err="1"/>
              <a:t>gemeentebrede</a:t>
            </a:r>
            <a:r>
              <a:rPr lang="nl-NL" dirty="0"/>
              <a:t> communicatie, participatie </a:t>
            </a:r>
          </a:p>
          <a:p>
            <a:r>
              <a:rPr lang="nl-NL" dirty="0"/>
              <a:t>     of subsidie);</a:t>
            </a:r>
          </a:p>
          <a:p>
            <a:pPr marL="285750" indent="-285750">
              <a:buFont typeface="Arial" panose="020B0604020202020204" pitchFamily="34" charset="0"/>
              <a:buChar char="•"/>
            </a:pPr>
            <a:r>
              <a:rPr lang="nl-NL" dirty="0"/>
              <a:t>Verplichten (vaak geen draagvlak en handhaving).</a:t>
            </a:r>
          </a:p>
          <a:p>
            <a:endParaRPr lang="nl-NL" dirty="0">
              <a:solidFill>
                <a:srgbClr val="FF0000"/>
              </a:solidFill>
            </a:endParaRPr>
          </a:p>
          <a:p>
            <a:endParaRPr lang="nl-NL" dirty="0">
              <a:solidFill>
                <a:srgbClr val="FF0000"/>
              </a:solidFill>
            </a:endParaRPr>
          </a:p>
          <a:p>
            <a:pPr marL="285750" indent="-285750">
              <a:buFont typeface="Arial" panose="020B0604020202020204" pitchFamily="34" charset="0"/>
              <a:buChar char="•"/>
            </a:pPr>
            <a:endParaRPr lang="nl-NL" dirty="0">
              <a:solidFill>
                <a:srgbClr val="FF0000"/>
              </a:solidFill>
            </a:endParaRPr>
          </a:p>
          <a:p>
            <a:pPr marL="285750" indent="-285750">
              <a:buFont typeface="Arial" panose="020B0604020202020204" pitchFamily="34" charset="0"/>
              <a:buChar char="•"/>
            </a:pPr>
            <a:endParaRPr lang="nl-NL" dirty="0">
              <a:solidFill>
                <a:srgbClr val="FF0000"/>
              </a:solidFill>
            </a:endParaRPr>
          </a:p>
          <a:p>
            <a:endParaRPr lang="nl-NL" dirty="0"/>
          </a:p>
          <a:p>
            <a:endParaRPr lang="nl-NL" dirty="0"/>
          </a:p>
        </p:txBody>
      </p:sp>
      <p:pic>
        <p:nvPicPr>
          <p:cNvPr id="13" name="Afbeelding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3778" y="4388656"/>
            <a:ext cx="4292580" cy="2253604"/>
          </a:xfrm>
          <a:prstGeom prst="rect">
            <a:avLst/>
          </a:prstGeom>
        </p:spPr>
      </p:pic>
    </p:spTree>
    <p:extLst>
      <p:ext uri="{BB962C8B-B14F-4D97-AF65-F5344CB8AC3E}">
        <p14:creationId xmlns:p14="http://schemas.microsoft.com/office/powerpoint/2010/main" val="3369742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participatie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21</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276137" y="1394113"/>
            <a:ext cx="9838766" cy="5078313"/>
          </a:xfrm>
          <a:prstGeom prst="rect">
            <a:avLst/>
          </a:prstGeom>
        </p:spPr>
        <p:txBody>
          <a:bodyPr wrap="square">
            <a:spAutoFit/>
          </a:bodyPr>
          <a:lstStyle/>
          <a:p>
            <a:r>
              <a:rPr lang="nl-NL" b="1" dirty="0"/>
              <a:t>Participatie bij </a:t>
            </a:r>
            <a:r>
              <a:rPr lang="nl-NL" b="1" dirty="0" err="1"/>
              <a:t>vergroenen</a:t>
            </a:r>
            <a:r>
              <a:rPr lang="nl-NL" b="1" dirty="0"/>
              <a:t> private ruimte</a:t>
            </a:r>
          </a:p>
          <a:p>
            <a:endParaRPr lang="nl-NL" b="1" dirty="0"/>
          </a:p>
          <a:p>
            <a:r>
              <a:rPr lang="nl-NL" dirty="0"/>
              <a:t>Advies vanuit GRP: </a:t>
            </a:r>
          </a:p>
          <a:p>
            <a:pPr marL="285750" indent="-285750" algn="just">
              <a:buFont typeface="Arial" panose="020B0604020202020204" pitchFamily="34" charset="0"/>
              <a:buChar char="•"/>
            </a:pPr>
            <a:r>
              <a:rPr lang="nl-NL" dirty="0"/>
              <a:t>Naast  </a:t>
            </a:r>
            <a:r>
              <a:rPr lang="nl-NL" dirty="0" err="1"/>
              <a:t>gemeentebrede</a:t>
            </a:r>
            <a:r>
              <a:rPr lang="nl-NL" dirty="0"/>
              <a:t> communicatie om te motiveren voor minder stenen en meer groen; </a:t>
            </a:r>
          </a:p>
          <a:p>
            <a:pPr marL="285750" indent="-285750" algn="just">
              <a:buFont typeface="Arial" panose="020B0604020202020204" pitchFamily="34" charset="0"/>
              <a:buChar char="•"/>
            </a:pPr>
            <a:r>
              <a:rPr lang="nl-NL" dirty="0"/>
              <a:t>Meerwaarde om inwoners en ondernemers specifiek meenemen op het moment dat de gemeente zelf aan de slag gaat met onderhoudsprojecten. </a:t>
            </a:r>
          </a:p>
          <a:p>
            <a:pPr marL="285750" indent="-285750" algn="just">
              <a:buFont typeface="Arial" panose="020B0604020202020204" pitchFamily="34" charset="0"/>
              <a:buChar char="•"/>
            </a:pPr>
            <a:r>
              <a:rPr lang="nl-NL" dirty="0"/>
              <a:t>Naast communicatie gaat het dan ook over het bieden van ondersteuning in advies of uitvoering. </a:t>
            </a:r>
          </a:p>
          <a:p>
            <a:pPr marL="285750" indent="-285750" algn="just">
              <a:buFont typeface="Arial" panose="020B0604020202020204" pitchFamily="34" charset="0"/>
              <a:buChar char="•"/>
            </a:pPr>
            <a:r>
              <a:rPr lang="nl-NL" dirty="0"/>
              <a:t>Het moet ook pragmatisch zijn. </a:t>
            </a:r>
          </a:p>
          <a:p>
            <a:pPr algn="just"/>
            <a:endParaRPr lang="nl-NL" dirty="0"/>
          </a:p>
          <a:p>
            <a:pPr algn="just"/>
            <a:r>
              <a:rPr lang="nl-NL" dirty="0"/>
              <a:t>We denken aan:</a:t>
            </a:r>
          </a:p>
          <a:p>
            <a:pPr marL="285750" lvl="0" indent="-285750">
              <a:buFont typeface="Arial" panose="020B0604020202020204" pitchFamily="34" charset="0"/>
              <a:buChar char="•"/>
            </a:pPr>
            <a:r>
              <a:rPr lang="nl-NL" dirty="0"/>
              <a:t>Erfcoach / afkoppelcoach (adviseurs, hoveniers);</a:t>
            </a:r>
          </a:p>
          <a:p>
            <a:pPr marL="285750" lvl="0" indent="-285750">
              <a:buFont typeface="Arial" panose="020B0604020202020204" pitchFamily="34" charset="0"/>
              <a:buChar char="•"/>
            </a:pPr>
            <a:r>
              <a:rPr lang="nl-NL" dirty="0"/>
              <a:t>Ambassadeurs die we bewust in de schijnwerpers zetten om het goede voorbeeld en een ‘olievlekwerking’ uit te dragen:</a:t>
            </a:r>
          </a:p>
          <a:p>
            <a:pPr marL="285750" lvl="0" indent="-285750">
              <a:buFont typeface="Arial" panose="020B0604020202020204" pitchFamily="34" charset="0"/>
              <a:buChar char="•"/>
            </a:pPr>
            <a:r>
              <a:rPr lang="nl-NL" dirty="0"/>
              <a:t>Het ophalen van stoeptegels in ruil voor planten.</a:t>
            </a:r>
          </a:p>
          <a:p>
            <a:pPr marL="285750" lvl="0" indent="-285750">
              <a:buFont typeface="Arial" panose="020B0604020202020204" pitchFamily="34" charset="0"/>
              <a:buChar char="•"/>
            </a:pPr>
            <a:endParaRPr lang="nl-NL" dirty="0"/>
          </a:p>
          <a:p>
            <a:r>
              <a:rPr lang="nl-NL" dirty="0"/>
              <a:t>We adviseren om participatie vanuit het GRP mee te nemen in het pragmatisch scenario’s (€ 15.000/ jaar) </a:t>
            </a:r>
          </a:p>
          <a:p>
            <a:r>
              <a:rPr lang="nl-NL" dirty="0"/>
              <a:t>Subsidieverlening bij gewenste scenario (circa € 100.000/jaar).</a:t>
            </a:r>
          </a:p>
        </p:txBody>
      </p:sp>
    </p:spTree>
    <p:extLst>
      <p:ext uri="{BB962C8B-B14F-4D97-AF65-F5344CB8AC3E}">
        <p14:creationId xmlns:p14="http://schemas.microsoft.com/office/powerpoint/2010/main" val="3636101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Kostendekkingsplan</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22</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547816" y="1628801"/>
            <a:ext cx="10628184" cy="43129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nl-NL" dirty="0"/>
              <a:t>Balans tussen inkomsten en uitgaven met een buffer tegen schommelingen.</a:t>
            </a:r>
          </a:p>
          <a:p>
            <a:pPr marL="457200" lvl="1" indent="0">
              <a:buNone/>
            </a:pPr>
            <a:endParaRPr lang="nl-NL" dirty="0"/>
          </a:p>
          <a:p>
            <a:pPr marL="457200" lvl="1" indent="0">
              <a:buNone/>
            </a:pPr>
            <a:r>
              <a:rPr lang="nl-NL" dirty="0"/>
              <a:t>Kosten: 	personeel K€ 373/jaar, overhead K€ 278/jaar, </a:t>
            </a:r>
          </a:p>
          <a:p>
            <a:pPr marL="457200" lvl="1" indent="0">
              <a:buNone/>
            </a:pPr>
            <a:r>
              <a:rPr lang="nl-NL" dirty="0"/>
              <a:t>		dagelijks </a:t>
            </a:r>
            <a:r>
              <a:rPr lang="nl-NL" dirty="0" err="1"/>
              <a:t>b&amp;o</a:t>
            </a:r>
            <a:r>
              <a:rPr lang="nl-NL" dirty="0"/>
              <a:t> K€ 1023/jaar, </a:t>
            </a:r>
          </a:p>
          <a:p>
            <a:pPr marL="457200" lvl="1" indent="0">
              <a:buNone/>
            </a:pPr>
            <a:r>
              <a:rPr lang="nl-NL" dirty="0"/>
              <a:t>		kapitaalslasten oude </a:t>
            </a:r>
            <a:r>
              <a:rPr lang="nl-NL" dirty="0" err="1"/>
              <a:t>invest</a:t>
            </a:r>
            <a:r>
              <a:rPr lang="nl-NL" dirty="0"/>
              <a:t>. K€ 821/jaar afnemend tot 0, 				BTW K€ 116/jaar + K€ 300/jaar, </a:t>
            </a:r>
          </a:p>
          <a:p>
            <a:pPr marL="457200" lvl="1" indent="0">
              <a:buNone/>
            </a:pPr>
            <a:r>
              <a:rPr lang="nl-NL" dirty="0"/>
              <a:t>		kapitaalslasten nieuwe investeringen. </a:t>
            </a:r>
          </a:p>
          <a:p>
            <a:pPr marL="457200" lvl="1" indent="0">
              <a:buNone/>
            </a:pPr>
            <a:r>
              <a:rPr lang="nl-NL" dirty="0"/>
              <a:t>Buffer: 	Uitgaven voor nieuwe investeringen afschrijven over 40 jaar,</a:t>
            </a:r>
          </a:p>
          <a:p>
            <a:pPr marL="457200" lvl="1" indent="0">
              <a:buNone/>
            </a:pPr>
            <a:r>
              <a:rPr lang="nl-NL" dirty="0"/>
              <a:t>		Dit vervangt het beleid sinds 2014 om direct af te boeken</a:t>
            </a:r>
          </a:p>
          <a:p>
            <a:pPr marL="457200" lvl="1" indent="0">
              <a:buNone/>
            </a:pPr>
            <a:r>
              <a:rPr lang="nl-NL" dirty="0"/>
              <a:t>Inkomsten: Tarief 2021 € 322 opgelegd aan 10.077 gewogen eenheden. </a:t>
            </a:r>
          </a:p>
          <a:p>
            <a:pPr marL="457200" lvl="1" indent="0">
              <a:buNone/>
            </a:pPr>
            <a:endParaRPr lang="nl-NL" dirty="0"/>
          </a:p>
        </p:txBody>
      </p:sp>
    </p:spTree>
    <p:extLst>
      <p:ext uri="{BB962C8B-B14F-4D97-AF65-F5344CB8AC3E}">
        <p14:creationId xmlns:p14="http://schemas.microsoft.com/office/powerpoint/2010/main" val="2573998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6910754" y="1863968"/>
            <a:ext cx="5012214" cy="2637693"/>
          </a:xfrm>
        </p:spPr>
        <p:txBody>
          <a:bodyPr>
            <a:normAutofit/>
          </a:bodyPr>
          <a:lstStyle/>
          <a:p>
            <a:r>
              <a:rPr lang="nl-NL" sz="3200" b="1" dirty="0">
                <a:solidFill>
                  <a:srgbClr val="FF0000"/>
                </a:solidFill>
              </a:rPr>
              <a:t>Kostendekkingsplan</a:t>
            </a:r>
            <a:br>
              <a:rPr lang="nl-NL" sz="3200" b="1" dirty="0">
                <a:solidFill>
                  <a:srgbClr val="FF0000"/>
                </a:solidFill>
              </a:rPr>
            </a:br>
            <a:r>
              <a:rPr lang="nl-NL" sz="2000" b="1" dirty="0">
                <a:solidFill>
                  <a:srgbClr val="FF0000"/>
                </a:solidFill>
              </a:rPr>
              <a:t>Rioolheffing per 2022 omlaag onder €300</a:t>
            </a:r>
            <a:br>
              <a:rPr lang="nl-NL" sz="2000" b="1" dirty="0">
                <a:solidFill>
                  <a:srgbClr val="FF0000"/>
                </a:solidFill>
              </a:rPr>
            </a:br>
            <a:r>
              <a:rPr lang="nl-NL" sz="2000" b="1" dirty="0">
                <a:solidFill>
                  <a:srgbClr val="FF0000"/>
                </a:solidFill>
              </a:rPr>
              <a:t>Stijging tot ±€350 in 2050 (excl. </a:t>
            </a:r>
            <a:r>
              <a:rPr lang="nl-NL" sz="2000" b="1" dirty="0" err="1">
                <a:solidFill>
                  <a:srgbClr val="FF0000"/>
                </a:solidFill>
              </a:rPr>
              <a:t>infl</a:t>
            </a:r>
            <a:r>
              <a:rPr lang="nl-NL" sz="2000" b="1" dirty="0">
                <a:solidFill>
                  <a:srgbClr val="FF0000"/>
                </a:solidFill>
              </a:rPr>
              <a:t>.)</a:t>
            </a:r>
            <a:br>
              <a:rPr lang="nl-NL" sz="2000" b="1" dirty="0">
                <a:solidFill>
                  <a:srgbClr val="FF0000"/>
                </a:solidFill>
              </a:rPr>
            </a:br>
            <a:r>
              <a:rPr lang="nl-NL" sz="2000" b="1" dirty="0">
                <a:solidFill>
                  <a:srgbClr val="FF0000"/>
                </a:solidFill>
              </a:rPr>
              <a:t>Boekwaarde stijgt tot ±M€42 in 2050</a:t>
            </a:r>
            <a:br>
              <a:rPr lang="nl-NL" sz="3200" b="1" dirty="0"/>
            </a:br>
            <a:br>
              <a:rPr lang="nl-NL" sz="3200" b="1" dirty="0"/>
            </a:br>
            <a:endParaRPr lang="nl-NL" sz="3200" b="1" dirty="0"/>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23</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1863969"/>
            <a:ext cx="10515600" cy="43129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endParaRPr lang="nl-NL" dirty="0"/>
          </a:p>
        </p:txBody>
      </p:sp>
      <p:pic>
        <p:nvPicPr>
          <p:cNvPr id="11" name="Afbeelding 10">
            <a:extLst>
              <a:ext uri="{FF2B5EF4-FFF2-40B4-BE49-F238E27FC236}">
                <a16:creationId xmlns:a16="http://schemas.microsoft.com/office/drawing/2014/main" id="{9EC05430-E77F-4D1D-AB5B-F8D05B1A2276}"/>
              </a:ext>
            </a:extLst>
          </p:cNvPr>
          <p:cNvPicPr>
            <a:picLocks noChangeAspect="1"/>
          </p:cNvPicPr>
          <p:nvPr/>
        </p:nvPicPr>
        <p:blipFill>
          <a:blip r:embed="rId3"/>
          <a:stretch>
            <a:fillRect/>
          </a:stretch>
        </p:blipFill>
        <p:spPr>
          <a:xfrm>
            <a:off x="269032" y="49634"/>
            <a:ext cx="6449696" cy="6858000"/>
          </a:xfrm>
          <a:prstGeom prst="rect">
            <a:avLst/>
          </a:prstGeom>
        </p:spPr>
      </p:pic>
      <p:sp>
        <p:nvSpPr>
          <p:cNvPr id="8" name="Tijdelijke aanduiding voor inhoud 2"/>
          <p:cNvSpPr txBox="1">
            <a:spLocks/>
          </p:cNvSpPr>
          <p:nvPr/>
        </p:nvSpPr>
        <p:spPr>
          <a:xfrm>
            <a:off x="9144000" y="3661120"/>
            <a:ext cx="2209800" cy="2790839"/>
          </a:xfrm>
          <a:prstGeom prst="rect">
            <a:avLst/>
          </a:prstGeom>
          <a:solidFill>
            <a:schemeClr val="accent4">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nl-NL" sz="2000" dirty="0"/>
              <a:t>Rioolheffing</a:t>
            </a:r>
          </a:p>
          <a:p>
            <a:pPr marL="457200" lvl="1" indent="0">
              <a:buNone/>
            </a:pPr>
            <a:endParaRPr lang="nl-NL" sz="2000" dirty="0"/>
          </a:p>
          <a:p>
            <a:pPr marL="457200" lvl="1" indent="0">
              <a:buNone/>
            </a:pPr>
            <a:r>
              <a:rPr lang="nl-NL" sz="2000" dirty="0"/>
              <a:t>2021: € 322</a:t>
            </a:r>
          </a:p>
          <a:p>
            <a:pPr marL="457200" lvl="1" indent="0">
              <a:buNone/>
            </a:pPr>
            <a:r>
              <a:rPr lang="nl-NL" sz="2000" dirty="0"/>
              <a:t>2022: € 277</a:t>
            </a:r>
          </a:p>
          <a:p>
            <a:pPr marL="457200" lvl="1" indent="0">
              <a:buNone/>
            </a:pPr>
            <a:r>
              <a:rPr lang="nl-NL" sz="2000" dirty="0"/>
              <a:t>2023: € 282</a:t>
            </a:r>
          </a:p>
          <a:p>
            <a:pPr marL="457200" lvl="1" indent="0">
              <a:buNone/>
            </a:pPr>
            <a:r>
              <a:rPr lang="nl-NL" sz="2000" dirty="0"/>
              <a:t>2024: € 287</a:t>
            </a:r>
          </a:p>
          <a:p>
            <a:pPr marL="457200" lvl="1" indent="0">
              <a:buNone/>
            </a:pPr>
            <a:r>
              <a:rPr lang="nl-NL" sz="2000" dirty="0"/>
              <a:t>2025: € 287</a:t>
            </a:r>
          </a:p>
          <a:p>
            <a:pPr marL="457200" lvl="1" indent="0">
              <a:buNone/>
            </a:pPr>
            <a:r>
              <a:rPr lang="nl-NL" sz="2000" dirty="0"/>
              <a:t>2026: € 297</a:t>
            </a:r>
          </a:p>
        </p:txBody>
      </p:sp>
    </p:spTree>
    <p:extLst>
      <p:ext uri="{BB962C8B-B14F-4D97-AF65-F5344CB8AC3E}">
        <p14:creationId xmlns:p14="http://schemas.microsoft.com/office/powerpoint/2010/main" val="2264173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27847" y="1010245"/>
            <a:ext cx="9926594" cy="696793"/>
          </a:xfr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oAutofit/>
          </a:bodyPr>
          <a:lstStyle/>
          <a:p>
            <a:r>
              <a:rPr lang="en-US" sz="4400" b="1" dirty="0" err="1">
                <a:solidFill>
                  <a:schemeClr val="accent1">
                    <a:lumMod val="75000"/>
                  </a:schemeClr>
                </a:solidFill>
                <a:latin typeface="+mn-lt"/>
              </a:rPr>
              <a:t>Gemeentelijk</a:t>
            </a:r>
            <a:r>
              <a:rPr lang="en-US" sz="4400" b="1" dirty="0">
                <a:solidFill>
                  <a:schemeClr val="accent1">
                    <a:lumMod val="75000"/>
                  </a:schemeClr>
                </a:solidFill>
                <a:latin typeface="+mn-lt"/>
              </a:rPr>
              <a:t> </a:t>
            </a:r>
            <a:r>
              <a:rPr lang="en-US" sz="4400" b="1" dirty="0" err="1">
                <a:solidFill>
                  <a:schemeClr val="accent1">
                    <a:lumMod val="75000"/>
                  </a:schemeClr>
                </a:solidFill>
                <a:latin typeface="+mn-lt"/>
              </a:rPr>
              <a:t>rioleringsprogramma</a:t>
            </a:r>
            <a:r>
              <a:rPr lang="en-US" sz="4400" b="1" dirty="0">
                <a:solidFill>
                  <a:schemeClr val="accent1">
                    <a:lumMod val="75000"/>
                  </a:schemeClr>
                </a:solidFill>
                <a:latin typeface="+mn-lt"/>
              </a:rPr>
              <a:t> </a:t>
            </a:r>
            <a:br>
              <a:rPr lang="en-US" sz="4400" b="1" dirty="0">
                <a:solidFill>
                  <a:schemeClr val="accent1">
                    <a:lumMod val="75000"/>
                  </a:schemeClr>
                </a:solidFill>
                <a:latin typeface="+mn-lt"/>
              </a:rPr>
            </a:br>
            <a:r>
              <a:rPr lang="en-US" sz="4400" b="1" dirty="0">
                <a:solidFill>
                  <a:schemeClr val="accent1">
                    <a:lumMod val="75000"/>
                  </a:schemeClr>
                </a:solidFill>
                <a:latin typeface="+mn-lt"/>
              </a:rPr>
              <a:t>2022-2026</a:t>
            </a:r>
          </a:p>
        </p:txBody>
      </p:sp>
      <p:sp>
        <p:nvSpPr>
          <p:cNvPr id="4" name="Tijdelijke aanduiding voor datum 3"/>
          <p:cNvSpPr>
            <a:spLocks noGrp="1"/>
          </p:cNvSpPr>
          <p:nvPr>
            <p:ph type="dt" sz="half" idx="4294967295"/>
          </p:nvPr>
        </p:nvSpPr>
        <p:spPr>
          <a:xfrm>
            <a:off x="1752600" y="6324600"/>
            <a:ext cx="2133600" cy="381000"/>
          </a:xfrm>
          <a:prstGeom prst="rect">
            <a:avLst/>
          </a:prstGeom>
        </p:spPr>
        <p:txBody>
          <a:bodyPr/>
          <a:lstStyle/>
          <a:p>
            <a:r>
              <a:rPr lang="nl-NL" altLang="en-US" dirty="0"/>
              <a:t>R. Kroes/ R. van der Velde</a:t>
            </a:r>
          </a:p>
          <a:p>
            <a:endParaRPr lang="nl-NL" altLang="en-US" dirty="0"/>
          </a:p>
        </p:txBody>
      </p:sp>
      <p:sp>
        <p:nvSpPr>
          <p:cNvPr id="5" name="Tijdelijke aanduiding voor voettekst 4"/>
          <p:cNvSpPr>
            <a:spLocks noGrp="1"/>
          </p:cNvSpPr>
          <p:nvPr>
            <p:ph type="ftr" sz="quarter" idx="4294967295"/>
          </p:nvPr>
        </p:nvSpPr>
        <p:spPr>
          <a:xfrm>
            <a:off x="3962400" y="6324600"/>
            <a:ext cx="4572000" cy="381000"/>
          </a:xfrm>
          <a:prstGeom prst="rect">
            <a:avLst/>
          </a:prstGeom>
        </p:spPr>
        <p:txBody>
          <a:bodyPr/>
          <a:lstStyle/>
          <a:p>
            <a:r>
              <a:rPr lang="nl-NL" altLang="en-US" dirty="0"/>
              <a:t>GRP 2022-2026</a:t>
            </a:r>
          </a:p>
        </p:txBody>
      </p:sp>
      <p:sp>
        <p:nvSpPr>
          <p:cNvPr id="6" name="Tijdelijke aanduiding voor dianummer 5"/>
          <p:cNvSpPr>
            <a:spLocks noGrp="1"/>
          </p:cNvSpPr>
          <p:nvPr>
            <p:ph type="sldNum" sz="quarter" idx="4294967295"/>
          </p:nvPr>
        </p:nvSpPr>
        <p:spPr>
          <a:xfrm>
            <a:off x="8610600" y="6324600"/>
            <a:ext cx="1905000" cy="381000"/>
          </a:xfrm>
          <a:prstGeom prst="rect">
            <a:avLst/>
          </a:prstGeom>
        </p:spPr>
        <p:txBody>
          <a:bodyPr/>
          <a:lstStyle/>
          <a:p>
            <a:fld id="{D59915E7-565E-420E-8FD7-FC57BD664FCC}" type="slidenum">
              <a:rPr lang="nl-NL" altLang="en-US" smtClean="0"/>
              <a:pPr/>
              <a:t>24</a:t>
            </a:fld>
            <a:endParaRPr lang="nl-NL" altLang="en-US" sz="1400">
              <a:latin typeface="Times New Roman" charset="0"/>
            </a:endParaRPr>
          </a:p>
        </p:txBody>
      </p:sp>
      <p:pic>
        <p:nvPicPr>
          <p:cNvPr id="3" name="Afbeelding 2"/>
          <p:cNvPicPr>
            <a:picLocks noChangeAspect="1"/>
          </p:cNvPicPr>
          <p:nvPr/>
        </p:nvPicPr>
        <p:blipFill>
          <a:blip r:embed="rId2"/>
          <a:stretch>
            <a:fillRect/>
          </a:stretch>
        </p:blipFill>
        <p:spPr>
          <a:xfrm>
            <a:off x="927847" y="1808729"/>
            <a:ext cx="10426444" cy="4976258"/>
          </a:xfrm>
          <a:prstGeom prst="rect">
            <a:avLst/>
          </a:prstGeom>
        </p:spPr>
      </p:pic>
      <p:sp>
        <p:nvSpPr>
          <p:cNvPr id="8" name="Rechthoek 7"/>
          <p:cNvSpPr/>
          <p:nvPr/>
        </p:nvSpPr>
        <p:spPr>
          <a:xfrm>
            <a:off x="896471" y="2203978"/>
            <a:ext cx="10703858" cy="418576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spcAft>
                <a:spcPts val="0"/>
              </a:spcAft>
            </a:pPr>
            <a:r>
              <a:rPr lang="nl-NL" sz="4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Op naar een      </a:t>
            </a:r>
            <a:r>
              <a:rPr lang="nl-NL" sz="40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klimaatrobuust</a:t>
            </a:r>
            <a:r>
              <a:rPr lang="nl-NL" sz="4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Zwartewaterland.</a:t>
            </a:r>
          </a:p>
          <a:p>
            <a:pPr>
              <a:spcAft>
                <a:spcPts val="0"/>
              </a:spcAft>
            </a:pPr>
            <a:endParaRPr lang="nl-NL"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nl-NL"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endParaRPr lang="nl-NL" sz="5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endParaRPr lang="nl-NL" sz="4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nl-NL" sz="5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Vragen?</a:t>
            </a:r>
            <a:endParaRPr lang="nl-NL" sz="5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9468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25</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190" y="121966"/>
            <a:ext cx="4502622" cy="5937523"/>
          </a:xfrm>
          <a:prstGeom prst="rect">
            <a:avLst/>
          </a:prstGeom>
          <a:ln>
            <a:solidFill>
              <a:schemeClr val="tx2"/>
            </a:solidFill>
          </a:ln>
          <a:effectLst>
            <a:outerShdw blurRad="50800" dist="38100" dir="2700000" algn="tl" rotWithShape="0">
              <a:prstClr val="black">
                <a:alpha val="40000"/>
              </a:prstClr>
            </a:outerShdw>
          </a:effectLst>
        </p:spPr>
      </p:pic>
      <p:pic>
        <p:nvPicPr>
          <p:cNvPr id="11" name="Afbeelding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0448" y="908387"/>
            <a:ext cx="4759732" cy="5447963"/>
          </a:xfrm>
          <a:prstGeom prst="rect">
            <a:avLst/>
          </a:prstGeom>
          <a:ln>
            <a:solidFill>
              <a:schemeClr val="tx2"/>
            </a:solidFill>
          </a:ln>
          <a:effectLst>
            <a:outerShdw blurRad="50800" dist="38100" dir="2700000" algn="tl" rotWithShape="0">
              <a:prstClr val="black">
                <a:alpha val="40000"/>
              </a:prstClr>
            </a:outerShdw>
          </a:effectLst>
        </p:spPr>
      </p:pic>
      <p:sp>
        <p:nvSpPr>
          <p:cNvPr id="12" name="Rechthoek 11"/>
          <p:cNvSpPr/>
          <p:nvPr/>
        </p:nvSpPr>
        <p:spPr>
          <a:xfrm>
            <a:off x="9559636" y="2415222"/>
            <a:ext cx="2356011" cy="2769989"/>
          </a:xfrm>
          <a:prstGeom prst="rect">
            <a:avLst/>
          </a:prstGeom>
        </p:spPr>
        <p:txBody>
          <a:bodyPr wrap="square">
            <a:spAutoFit/>
          </a:bodyPr>
          <a:lstStyle/>
          <a:p>
            <a:r>
              <a:rPr lang="nl-NL" sz="2400" dirty="0"/>
              <a:t>Prioritering vanuit Uitvoerings-</a:t>
            </a:r>
          </a:p>
          <a:p>
            <a:r>
              <a:rPr lang="nl-NL" sz="2400" dirty="0"/>
              <a:t>programma klimaatadaptatie</a:t>
            </a:r>
          </a:p>
          <a:p>
            <a:endParaRPr lang="nl-NL" b="1" dirty="0"/>
          </a:p>
          <a:p>
            <a:endParaRPr lang="nl-NL" b="1" dirty="0"/>
          </a:p>
          <a:p>
            <a:endParaRPr lang="nl-NL" dirty="0"/>
          </a:p>
        </p:txBody>
      </p:sp>
    </p:spTree>
    <p:extLst>
      <p:ext uri="{BB962C8B-B14F-4D97-AF65-F5344CB8AC3E}">
        <p14:creationId xmlns:p14="http://schemas.microsoft.com/office/powerpoint/2010/main" val="519053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590600" y="405674"/>
            <a:ext cx="1866485" cy="1368152"/>
          </a:xfrm>
        </p:spPr>
      </p:pic>
      <p:sp>
        <p:nvSpPr>
          <p:cNvPr id="2" name="Titel 1"/>
          <p:cNvSpPr>
            <a:spLocks noGrp="1"/>
          </p:cNvSpPr>
          <p:nvPr>
            <p:ph type="title"/>
          </p:nvPr>
        </p:nvSpPr>
        <p:spPr>
          <a:xfrm>
            <a:off x="768177" y="405674"/>
            <a:ext cx="9108989" cy="762000"/>
          </a:xfrm>
        </p:spPr>
        <p:txBody>
          <a:bodyPr>
            <a:normAutofit/>
          </a:bodyPr>
          <a:lstStyle/>
          <a:p>
            <a:r>
              <a:rPr lang="nl-NL" b="1" dirty="0"/>
              <a:t>Positie GRP, beleid</a:t>
            </a:r>
            <a:endParaRPr lang="en-US" dirty="0"/>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3</a:t>
            </a:fld>
            <a:endParaRPr lang="nl-NL" altLang="en-US" sz="1400">
              <a:solidFill>
                <a:schemeClr val="tx1"/>
              </a:solidFill>
              <a:latin typeface="Times New Roman" charset="0"/>
            </a:endParaRPr>
          </a:p>
        </p:txBody>
      </p:sp>
      <p:sp>
        <p:nvSpPr>
          <p:cNvPr id="8" name="Rechthoek 7"/>
          <p:cNvSpPr/>
          <p:nvPr/>
        </p:nvSpPr>
        <p:spPr>
          <a:xfrm>
            <a:off x="1416423" y="2172347"/>
            <a:ext cx="8803341" cy="3416320"/>
          </a:xfrm>
          <a:prstGeom prst="rect">
            <a:avLst/>
          </a:prstGeom>
        </p:spPr>
        <p:txBody>
          <a:bodyPr wrap="square">
            <a:spAutoFit/>
          </a:bodyPr>
          <a:lstStyle/>
          <a:p>
            <a:pPr>
              <a:spcAft>
                <a:spcPts val="0"/>
              </a:spcAft>
            </a:pPr>
            <a:r>
              <a:rPr lang="nl-NL" b="1" dirty="0">
                <a:latin typeface="Calibri" panose="020F0502020204030204" pitchFamily="34" charset="0"/>
                <a:ea typeface="Calibri" panose="020F0502020204030204" pitchFamily="34" charset="0"/>
                <a:cs typeface="Times New Roman" panose="02020603050405020304" pitchFamily="18" charset="0"/>
              </a:rPr>
              <a:t>Beleid blijft in grote lijn hetzelfde.</a:t>
            </a:r>
          </a:p>
          <a:p>
            <a:pPr>
              <a:spcAft>
                <a:spcPts val="0"/>
              </a:spcAft>
            </a:pPr>
            <a:endParaRPr lang="nl-NL"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nl-NL" dirty="0">
                <a:latin typeface="Calibri" panose="020F0502020204030204" pitchFamily="34" charset="0"/>
                <a:ea typeface="Calibri" panose="020F0502020204030204" pitchFamily="34" charset="0"/>
                <a:cs typeface="Times New Roman" panose="02020603050405020304" pitchFamily="18" charset="0"/>
              </a:rPr>
              <a:t>Beleid in het GRP gaat in op de zorgtaak van de volgende onderdelen:</a:t>
            </a:r>
          </a:p>
          <a:p>
            <a:pPr marL="342900" lvl="0" indent="-342900">
              <a:spcAft>
                <a:spcPts val="0"/>
              </a:spcAft>
              <a:buFont typeface="+mj-lt"/>
              <a:buAutoNum type="arabicPeriod"/>
            </a:pPr>
            <a:r>
              <a:rPr lang="nl-NL" dirty="0">
                <a:latin typeface="Calibri" panose="020F0502020204030204" pitchFamily="34" charset="0"/>
                <a:ea typeface="Calibri" panose="020F0502020204030204" pitchFamily="34" charset="0"/>
                <a:cs typeface="Times New Roman" panose="02020603050405020304" pitchFamily="18" charset="0"/>
              </a:rPr>
              <a:t>Inzamelen en afvoeren van afvalwater</a:t>
            </a:r>
          </a:p>
          <a:p>
            <a:pPr marL="342900" lvl="0" indent="-342900">
              <a:spcAft>
                <a:spcPts val="0"/>
              </a:spcAft>
              <a:buFont typeface="+mj-lt"/>
              <a:buAutoNum type="arabicPeriod"/>
            </a:pPr>
            <a:r>
              <a:rPr lang="nl-NL" dirty="0">
                <a:latin typeface="Calibri" panose="020F0502020204030204" pitchFamily="34" charset="0"/>
                <a:ea typeface="Calibri" panose="020F0502020204030204" pitchFamily="34" charset="0"/>
                <a:cs typeface="Times New Roman" panose="02020603050405020304" pitchFamily="18" charset="0"/>
              </a:rPr>
              <a:t>Inzamelen en afvoeren van hemelwater</a:t>
            </a:r>
          </a:p>
          <a:p>
            <a:pPr marL="342900" lvl="0" indent="-342900">
              <a:spcAft>
                <a:spcPts val="0"/>
              </a:spcAft>
              <a:buFont typeface="+mj-lt"/>
              <a:buAutoNum type="arabicPeriod"/>
            </a:pPr>
            <a:r>
              <a:rPr lang="nl-NL" dirty="0">
                <a:latin typeface="Calibri" panose="020F0502020204030204" pitchFamily="34" charset="0"/>
                <a:ea typeface="Calibri" panose="020F0502020204030204" pitchFamily="34" charset="0"/>
                <a:cs typeface="Times New Roman" panose="02020603050405020304" pitchFamily="18" charset="0"/>
              </a:rPr>
              <a:t>Grondwater</a:t>
            </a:r>
          </a:p>
          <a:p>
            <a:pPr>
              <a:spcAft>
                <a:spcPts val="0"/>
              </a:spcAft>
            </a:pPr>
            <a:endParaRPr lang="nl-NL"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nl-NL"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nl-NL" dirty="0">
                <a:latin typeface="Calibri" panose="020F0502020204030204" pitchFamily="34" charset="0"/>
                <a:ea typeface="Calibri" panose="020F0502020204030204" pitchFamily="34" charset="0"/>
                <a:cs typeface="Times New Roman" panose="02020603050405020304" pitchFamily="18" charset="0"/>
              </a:rPr>
              <a:t>Beleidsuitgangspunten staan in concept Omgevingsvisie </a:t>
            </a:r>
          </a:p>
          <a:p>
            <a:pPr marL="342900" lvl="0" indent="-342900">
              <a:spcAft>
                <a:spcPts val="0"/>
              </a:spcAft>
              <a:buFont typeface="Arial" panose="020B0604020202020204" pitchFamily="34" charset="0"/>
              <a:buChar char="•"/>
            </a:pPr>
            <a:r>
              <a:rPr lang="nl-NL" dirty="0">
                <a:latin typeface="Calibri" panose="020F0502020204030204" pitchFamily="34" charset="0"/>
                <a:ea typeface="Calibri" panose="020F0502020204030204" pitchFamily="34" charset="0"/>
                <a:cs typeface="Times New Roman" panose="02020603050405020304" pitchFamily="18" charset="0"/>
              </a:rPr>
              <a:t>Beleid blijft in grote lijn hetzelfde en sluit aan met regionaal beleid.</a:t>
            </a:r>
          </a:p>
          <a:p>
            <a:pPr marL="342900" lvl="0" indent="-342900">
              <a:spcAft>
                <a:spcPts val="0"/>
              </a:spcAft>
              <a:buFont typeface="Arial" panose="020B0604020202020204" pitchFamily="34" charset="0"/>
              <a:buChar char="•"/>
            </a:pPr>
            <a:r>
              <a:rPr lang="nl-NL" dirty="0">
                <a:latin typeface="Calibri" panose="020F0502020204030204" pitchFamily="34" charset="0"/>
                <a:ea typeface="Calibri" panose="020F0502020204030204" pitchFamily="34" charset="0"/>
                <a:cs typeface="Times New Roman" panose="02020603050405020304" pitchFamily="18" charset="0"/>
              </a:rPr>
              <a:t>Klimaatadaptatie komt er bij (uitvoeringsprogramma klimaatadaptatie)</a:t>
            </a:r>
          </a:p>
          <a:p>
            <a:pPr marL="342900" lvl="0" indent="-342900">
              <a:spcAft>
                <a:spcPts val="0"/>
              </a:spcAft>
              <a:buFont typeface="Arial" panose="020B0604020202020204" pitchFamily="34" charset="0"/>
              <a:buChar char="•"/>
            </a:pPr>
            <a:r>
              <a:rPr lang="nl-NL" dirty="0">
                <a:latin typeface="Calibri" panose="020F0502020204030204" pitchFamily="34" charset="0"/>
                <a:ea typeface="Calibri" panose="020F0502020204030204" pitchFamily="34" charset="0"/>
                <a:cs typeface="Times New Roman" panose="02020603050405020304" pitchFamily="18" charset="0"/>
              </a:rPr>
              <a:t>In de toekomst wellicht warmtenet (nu nog niet bekend)</a:t>
            </a:r>
            <a:endParaRPr lang="nl-NL"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Afbeelding 9"/>
          <p:cNvPicPr>
            <a:picLocks noChangeAspect="1"/>
          </p:cNvPicPr>
          <p:nvPr/>
        </p:nvPicPr>
        <p:blipFill>
          <a:blip r:embed="rId3"/>
          <a:stretch>
            <a:fillRect/>
          </a:stretch>
        </p:blipFill>
        <p:spPr>
          <a:xfrm>
            <a:off x="9590600" y="2964977"/>
            <a:ext cx="1907648" cy="3391373"/>
          </a:xfrm>
          <a:prstGeom prst="rect">
            <a:avLst/>
          </a:prstGeom>
        </p:spPr>
      </p:pic>
    </p:spTree>
    <p:extLst>
      <p:ext uri="{BB962C8B-B14F-4D97-AF65-F5344CB8AC3E}">
        <p14:creationId xmlns:p14="http://schemas.microsoft.com/office/powerpoint/2010/main" val="154315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4</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416423" y="2172347"/>
            <a:ext cx="8803341" cy="2308324"/>
          </a:xfrm>
          <a:prstGeom prst="rect">
            <a:avLst/>
          </a:prstGeom>
        </p:spPr>
        <p:txBody>
          <a:bodyPr wrap="square">
            <a:spAutoFit/>
          </a:bodyPr>
          <a:lstStyle/>
          <a:p>
            <a:pPr>
              <a:spcAft>
                <a:spcPts val="0"/>
              </a:spcAft>
            </a:pPr>
            <a:r>
              <a:rPr lang="nl-NL" b="1" dirty="0">
                <a:latin typeface="Calibri" panose="020F0502020204030204" pitchFamily="34" charset="0"/>
                <a:ea typeface="Calibri" panose="020F0502020204030204" pitchFamily="34" charset="0"/>
                <a:cs typeface="Times New Roman" panose="02020603050405020304" pitchFamily="18" charset="0"/>
              </a:rPr>
              <a:t>Basisgegevens om te komen tot een programmering voor bestaand gebied</a:t>
            </a:r>
          </a:p>
          <a:p>
            <a:pPr>
              <a:spcAft>
                <a:spcPts val="0"/>
              </a:spcAft>
            </a:pPr>
            <a:endParaRPr lang="nl-NL"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nl-NL" dirty="0">
                <a:latin typeface="Calibri" panose="020F0502020204030204" pitchFamily="34" charset="0"/>
                <a:ea typeface="Calibri" panose="020F0502020204030204" pitchFamily="34" charset="0"/>
                <a:cs typeface="Times New Roman" panose="02020603050405020304" pitchFamily="18" charset="0"/>
              </a:rPr>
              <a:t>Om tot een nieuwe programmering te komen hebben wij 4 zaken onderzocht, namelijk:</a:t>
            </a:r>
          </a:p>
          <a:p>
            <a:pPr>
              <a:spcAft>
                <a:spcPts val="0"/>
              </a:spcAft>
            </a:pPr>
            <a:endParaRPr lang="nl-NL"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nl-NL" dirty="0">
                <a:latin typeface="Calibri" panose="020F0502020204030204" pitchFamily="34" charset="0"/>
                <a:ea typeface="Calibri" panose="020F0502020204030204" pitchFamily="34" charset="0"/>
                <a:cs typeface="Times New Roman" panose="02020603050405020304" pitchFamily="18" charset="0"/>
              </a:rPr>
              <a:t>De kwaliteit van de riolering op basis van inspecties;</a:t>
            </a:r>
          </a:p>
          <a:p>
            <a:pPr marL="342900" lvl="0" indent="-342900">
              <a:spcAft>
                <a:spcPts val="0"/>
              </a:spcAft>
              <a:buFont typeface="+mj-lt"/>
              <a:buAutoNum type="arabicPeriod"/>
            </a:pPr>
            <a:r>
              <a:rPr lang="nl-NL" dirty="0">
                <a:latin typeface="Calibri" panose="020F0502020204030204" pitchFamily="34" charset="0"/>
                <a:ea typeface="Calibri" panose="020F0502020204030204" pitchFamily="34" charset="0"/>
                <a:cs typeface="Times New Roman" panose="02020603050405020304" pitchFamily="18" charset="0"/>
              </a:rPr>
              <a:t>Hydraulisch onderzoek (functionering van de riolering);</a:t>
            </a:r>
          </a:p>
          <a:p>
            <a:pPr marL="342900" lvl="0" indent="-342900">
              <a:spcAft>
                <a:spcPts val="0"/>
              </a:spcAft>
              <a:buFont typeface="+mj-lt"/>
              <a:buAutoNum type="arabicPeriod"/>
            </a:pPr>
            <a:r>
              <a:rPr lang="nl-NL" dirty="0">
                <a:latin typeface="Calibri" panose="020F0502020204030204" pitchFamily="34" charset="0"/>
                <a:ea typeface="Calibri" panose="020F0502020204030204" pitchFamily="34" charset="0"/>
                <a:cs typeface="Times New Roman" panose="02020603050405020304" pitchFamily="18" charset="0"/>
              </a:rPr>
              <a:t>Onderzoek naar de effecten van bodemdaling (snellere degeneratie van het stelsel?);</a:t>
            </a:r>
          </a:p>
          <a:p>
            <a:pPr marL="342900" lvl="0" indent="-342900">
              <a:spcAft>
                <a:spcPts val="0"/>
              </a:spcAft>
              <a:buFont typeface="+mj-lt"/>
              <a:buAutoNum type="arabicPeriod"/>
            </a:pPr>
            <a:r>
              <a:rPr lang="nl-NL" dirty="0">
                <a:latin typeface="Calibri" panose="020F0502020204030204" pitchFamily="34" charset="0"/>
                <a:ea typeface="Calibri" panose="020F0502020204030204" pitchFamily="34" charset="0"/>
                <a:cs typeface="Times New Roman" panose="02020603050405020304" pitchFamily="18" charset="0"/>
              </a:rPr>
              <a:t>Klimaatadaptatie</a:t>
            </a:r>
            <a:r>
              <a:rPr lang="nl-NL" b="1" dirty="0">
                <a:latin typeface="Calibri" panose="020F0502020204030204" pitchFamily="34" charset="0"/>
                <a:ea typeface="Calibri" panose="020F0502020204030204" pitchFamily="34" charset="0"/>
                <a:cs typeface="Times New Roman" panose="02020603050405020304" pitchFamily="18" charset="0"/>
              </a:rPr>
              <a:t> </a:t>
            </a:r>
            <a:r>
              <a:rPr lang="nl-NL" dirty="0">
                <a:latin typeface="Calibri" panose="020F0502020204030204" pitchFamily="34" charset="0"/>
                <a:ea typeface="Calibri" panose="020F0502020204030204" pitchFamily="34" charset="0"/>
                <a:cs typeface="Times New Roman" panose="02020603050405020304" pitchFamily="18" charset="0"/>
              </a:rPr>
              <a:t>maatregelen (o.b.v. het Uitvoeringsprogramma Klimaatadaptatie).</a:t>
            </a:r>
            <a:endParaRPr lang="nl-NL"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0719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5</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424176" y="1551602"/>
            <a:ext cx="8803341" cy="3539430"/>
          </a:xfrm>
          <a:prstGeom prst="rect">
            <a:avLst/>
          </a:prstGeom>
        </p:spPr>
        <p:txBody>
          <a:bodyPr wrap="square">
            <a:spAutoFit/>
          </a:bodyPr>
          <a:lstStyle/>
          <a:p>
            <a:r>
              <a:rPr lang="nl-NL" sz="2800" b="1" dirty="0"/>
              <a:t>Scenario’s</a:t>
            </a:r>
            <a:endParaRPr lang="nl-NL" sz="2800" dirty="0"/>
          </a:p>
          <a:p>
            <a:endParaRPr lang="nl-NL" sz="2800" dirty="0"/>
          </a:p>
          <a:p>
            <a:r>
              <a:rPr lang="nl-NL" sz="2800" dirty="0"/>
              <a:t>Keuzes op basis van beleid/ambitie, wij hebben 3 scenario’s gemaakt:</a:t>
            </a:r>
          </a:p>
          <a:p>
            <a:endParaRPr lang="nl-NL" sz="2800" dirty="0"/>
          </a:p>
          <a:p>
            <a:pPr marL="285750" indent="-285750">
              <a:buFont typeface="Arial" panose="020B0604020202020204" pitchFamily="34" charset="0"/>
              <a:buChar char="•"/>
            </a:pPr>
            <a:r>
              <a:rPr lang="nl-NL" sz="2800" dirty="0"/>
              <a:t>Gewenst scenario;</a:t>
            </a:r>
          </a:p>
          <a:p>
            <a:pPr marL="285750" indent="-285750">
              <a:buFont typeface="Arial" panose="020B0604020202020204" pitchFamily="34" charset="0"/>
              <a:buChar char="•"/>
            </a:pPr>
            <a:r>
              <a:rPr lang="nl-NL" sz="2800" dirty="0"/>
              <a:t>Minimale scenario;</a:t>
            </a:r>
          </a:p>
          <a:p>
            <a:pPr marL="285750" indent="-285750">
              <a:buFont typeface="Arial" panose="020B0604020202020204" pitchFamily="34" charset="0"/>
              <a:buChar char="•"/>
            </a:pPr>
            <a:r>
              <a:rPr lang="nl-NL" sz="2800" dirty="0"/>
              <a:t>Pragmatisch scenario. </a:t>
            </a:r>
          </a:p>
        </p:txBody>
      </p:sp>
    </p:spTree>
    <p:extLst>
      <p:ext uri="{BB962C8B-B14F-4D97-AF65-F5344CB8AC3E}">
        <p14:creationId xmlns:p14="http://schemas.microsoft.com/office/powerpoint/2010/main" val="3590657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6</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399947" y="1282812"/>
            <a:ext cx="8803341" cy="4247317"/>
          </a:xfrm>
          <a:prstGeom prst="rect">
            <a:avLst/>
          </a:prstGeom>
        </p:spPr>
        <p:txBody>
          <a:bodyPr wrap="square">
            <a:spAutoFit/>
          </a:bodyPr>
          <a:lstStyle/>
          <a:p>
            <a:pPr lvl="0"/>
            <a:r>
              <a:rPr lang="nl-NL" b="1" dirty="0"/>
              <a:t>Gewenst scenario</a:t>
            </a:r>
            <a:r>
              <a:rPr lang="nl-NL" dirty="0"/>
              <a:t>: </a:t>
            </a:r>
          </a:p>
          <a:p>
            <a:pPr lvl="0"/>
            <a:endParaRPr lang="nl-NL" dirty="0"/>
          </a:p>
          <a:p>
            <a:pPr lvl="0"/>
            <a:r>
              <a:rPr lang="nl-NL" dirty="0"/>
              <a:t>Wat doen we?</a:t>
            </a:r>
          </a:p>
          <a:p>
            <a:pPr marL="285750" lvl="0" indent="-285750">
              <a:buFont typeface="Arial" panose="020B0604020202020204" pitchFamily="34" charset="0"/>
              <a:buChar char="•"/>
            </a:pPr>
            <a:r>
              <a:rPr lang="nl-NL" dirty="0" err="1"/>
              <a:t>Klimaatadaptieve</a:t>
            </a:r>
            <a:r>
              <a:rPr lang="nl-NL" dirty="0"/>
              <a:t> problemen oplossen (uitvoeringsprogramma Klimaatadaptatie);</a:t>
            </a:r>
          </a:p>
          <a:p>
            <a:pPr marL="285750" lvl="0" indent="-285750">
              <a:buFont typeface="Arial" panose="020B0604020202020204" pitchFamily="34" charset="0"/>
              <a:buChar char="•"/>
            </a:pPr>
            <a:r>
              <a:rPr lang="nl-NL" dirty="0"/>
              <a:t>Volledig scheiden van hemelwater en afvalwater in wijken waar dit nog niet gebeurd is,</a:t>
            </a:r>
            <a:r>
              <a:rPr lang="nl-NL" dirty="0">
                <a:solidFill>
                  <a:srgbClr val="FF0000"/>
                </a:solidFill>
              </a:rPr>
              <a:t> </a:t>
            </a:r>
            <a:r>
              <a:rPr lang="nl-NL" dirty="0"/>
              <a:t>is verzoek van het waterschap;</a:t>
            </a:r>
          </a:p>
          <a:p>
            <a:pPr marL="285750" lvl="0" indent="-285750">
              <a:buFont typeface="Arial" panose="020B0604020202020204" pitchFamily="34" charset="0"/>
              <a:buChar char="•"/>
            </a:pPr>
            <a:r>
              <a:rPr lang="nl-NL" dirty="0"/>
              <a:t>Afkoppelen particuliere verharding (o.a. daken);</a:t>
            </a:r>
          </a:p>
          <a:p>
            <a:pPr marL="285750" lvl="0" indent="-285750">
              <a:buFont typeface="Arial" panose="020B0604020202020204" pitchFamily="34" charset="0"/>
              <a:buChar char="•"/>
            </a:pPr>
            <a:r>
              <a:rPr lang="nl-NL" dirty="0"/>
              <a:t>Afkoppelen wegverharding;</a:t>
            </a:r>
          </a:p>
          <a:p>
            <a:pPr marL="285750" lvl="0" indent="-285750">
              <a:buFont typeface="Arial" panose="020B0604020202020204" pitchFamily="34" charset="0"/>
              <a:buChar char="•"/>
            </a:pPr>
            <a:r>
              <a:rPr lang="nl-NL" dirty="0"/>
              <a:t>Het verbeteren van het functioneren van het huidig rioolstelsel (o.b.v. een bui 1x 2 jaar);</a:t>
            </a:r>
          </a:p>
          <a:p>
            <a:pPr marL="285750" lvl="0" indent="-285750">
              <a:buFont typeface="Arial" panose="020B0604020202020204" pitchFamily="34" charset="0"/>
              <a:buChar char="•"/>
            </a:pPr>
            <a:r>
              <a:rPr lang="nl-NL" dirty="0"/>
              <a:t>Aanleg van gescheiden systemen in wijken waar dit nog niet is gebeurd;</a:t>
            </a:r>
          </a:p>
          <a:p>
            <a:pPr marL="285750" lvl="0" indent="-285750">
              <a:buFont typeface="Arial" panose="020B0604020202020204" pitchFamily="34" charset="0"/>
              <a:buChar char="•"/>
            </a:pPr>
            <a:r>
              <a:rPr lang="nl-NL" dirty="0"/>
              <a:t>Vervangen van riolering en daarbij werk met werk maken (</a:t>
            </a:r>
            <a:r>
              <a:rPr lang="nl-NL" dirty="0" err="1"/>
              <a:t>oa</a:t>
            </a:r>
            <a:r>
              <a:rPr lang="nl-NL" dirty="0"/>
              <a:t> wegen, verkeer);</a:t>
            </a:r>
          </a:p>
          <a:p>
            <a:pPr marL="285750" lvl="0" indent="-285750">
              <a:buFont typeface="Arial" panose="020B0604020202020204" pitchFamily="34" charset="0"/>
              <a:buChar char="•"/>
            </a:pPr>
            <a:r>
              <a:rPr lang="nl-NL" dirty="0"/>
              <a:t>Mogelijkheid op inrichten toekomstbestendige wijk.</a:t>
            </a:r>
          </a:p>
          <a:p>
            <a:pPr marL="285750" lvl="0" indent="-285750">
              <a:buFont typeface="Arial" panose="020B0604020202020204" pitchFamily="34" charset="0"/>
              <a:buChar char="•"/>
            </a:pPr>
            <a:endParaRPr lang="nl-NL" dirty="0"/>
          </a:p>
          <a:p>
            <a:pPr lvl="0"/>
            <a:r>
              <a:rPr lang="nl-NL" dirty="0"/>
              <a:t>Wat doen wij niet?</a:t>
            </a:r>
          </a:p>
          <a:p>
            <a:pPr marL="285750" indent="-285750">
              <a:buFont typeface="Arial" panose="020B0604020202020204" pitchFamily="34" charset="0"/>
              <a:buChar char="•"/>
            </a:pPr>
            <a:r>
              <a:rPr lang="nl-NL" dirty="0"/>
              <a:t>Water op straat blijft (tussen de banden) bij stevige buien.</a:t>
            </a:r>
          </a:p>
        </p:txBody>
      </p:sp>
      <p:pic>
        <p:nvPicPr>
          <p:cNvPr id="8" name="Afbeelding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7968" y="4520974"/>
            <a:ext cx="2692952" cy="2017938"/>
          </a:xfrm>
          <a:prstGeom prst="rect">
            <a:avLst/>
          </a:prstGeom>
        </p:spPr>
      </p:pic>
    </p:spTree>
    <p:extLst>
      <p:ext uri="{BB962C8B-B14F-4D97-AF65-F5344CB8AC3E}">
        <p14:creationId xmlns:p14="http://schemas.microsoft.com/office/powerpoint/2010/main" val="3693871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7</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218714" y="1101428"/>
            <a:ext cx="8803341" cy="3416320"/>
          </a:xfrm>
          <a:prstGeom prst="rect">
            <a:avLst/>
          </a:prstGeom>
        </p:spPr>
        <p:txBody>
          <a:bodyPr wrap="square">
            <a:spAutoFit/>
          </a:bodyPr>
          <a:lstStyle/>
          <a:p>
            <a:pPr lvl="0"/>
            <a:r>
              <a:rPr lang="nl-NL" b="1" dirty="0"/>
              <a:t>Minimaal scenario</a:t>
            </a:r>
            <a:r>
              <a:rPr lang="nl-NL" dirty="0"/>
              <a:t>: </a:t>
            </a:r>
          </a:p>
          <a:p>
            <a:pPr lvl="0"/>
            <a:endParaRPr lang="nl-NL" dirty="0"/>
          </a:p>
          <a:p>
            <a:pPr lvl="0"/>
            <a:r>
              <a:rPr lang="nl-NL" dirty="0"/>
              <a:t>Wat doen we?</a:t>
            </a:r>
          </a:p>
          <a:p>
            <a:pPr marL="285750" lvl="0" indent="-285750">
              <a:buFont typeface="Arial" panose="020B0604020202020204" pitchFamily="34" charset="0"/>
              <a:buChar char="•"/>
            </a:pPr>
            <a:r>
              <a:rPr lang="nl-NL" dirty="0"/>
              <a:t>Bestaande riolering in stand houden;</a:t>
            </a:r>
          </a:p>
          <a:p>
            <a:pPr marL="285750" lvl="0" indent="-285750">
              <a:buFont typeface="Arial" panose="020B0604020202020204" pitchFamily="34" charset="0"/>
              <a:buChar char="•"/>
            </a:pPr>
            <a:r>
              <a:rPr lang="nl-NL" dirty="0"/>
              <a:t>Op basis alleen lokale vervangingen en reparaties;</a:t>
            </a:r>
          </a:p>
          <a:p>
            <a:pPr marL="285750" lvl="0" indent="-285750">
              <a:buFont typeface="Arial" panose="020B0604020202020204" pitchFamily="34" charset="0"/>
              <a:buChar char="•"/>
            </a:pPr>
            <a:r>
              <a:rPr lang="nl-NL" dirty="0"/>
              <a:t>Minimale verbeteringen t.a.v. van het functioneren van het rioolstelsel.</a:t>
            </a:r>
          </a:p>
          <a:p>
            <a:pPr marL="285750" lvl="0" indent="-285750">
              <a:buFont typeface="Arial" panose="020B0604020202020204" pitchFamily="34" charset="0"/>
              <a:buChar char="•"/>
            </a:pPr>
            <a:endParaRPr lang="nl-NL" dirty="0"/>
          </a:p>
          <a:p>
            <a:pPr lvl="0"/>
            <a:r>
              <a:rPr lang="nl-NL" dirty="0"/>
              <a:t>Wat doen wij niet?</a:t>
            </a:r>
          </a:p>
          <a:p>
            <a:pPr marL="285750" indent="-285750">
              <a:buFont typeface="Arial" panose="020B0604020202020204" pitchFamily="34" charset="0"/>
              <a:buChar char="•"/>
            </a:pPr>
            <a:r>
              <a:rPr lang="nl-NL" dirty="0"/>
              <a:t>Geen goede verbetering van het functioneren van het rioolstelsel (problemen blijven bij reguliere buien);</a:t>
            </a:r>
          </a:p>
          <a:p>
            <a:pPr marL="285750" lvl="0" indent="-285750">
              <a:buFont typeface="Arial" panose="020B0604020202020204" pitchFamily="34" charset="0"/>
              <a:buChar char="•"/>
            </a:pPr>
            <a:r>
              <a:rPr lang="nl-NL" dirty="0"/>
              <a:t>Geen urgente en ongewenste </a:t>
            </a:r>
            <a:r>
              <a:rPr lang="nl-NL" dirty="0" err="1"/>
              <a:t>klimaatadaptieve</a:t>
            </a:r>
            <a:r>
              <a:rPr lang="nl-NL" dirty="0"/>
              <a:t> problemen oplossen (wateroverlast, schade, beperkte bereikbaarheid hulpdiensten bij ernstige buien).</a:t>
            </a:r>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5945" y="4264348"/>
            <a:ext cx="4263728" cy="2397654"/>
          </a:xfrm>
          <a:prstGeom prst="rect">
            <a:avLst/>
          </a:prstGeom>
        </p:spPr>
      </p:pic>
    </p:spTree>
    <p:extLst>
      <p:ext uri="{BB962C8B-B14F-4D97-AF65-F5344CB8AC3E}">
        <p14:creationId xmlns:p14="http://schemas.microsoft.com/office/powerpoint/2010/main" val="1133678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2059" y="260649"/>
            <a:ext cx="1866485" cy="1368152"/>
          </a:xfrm>
        </p:spPr>
      </p:pic>
      <p:sp>
        <p:nvSpPr>
          <p:cNvPr id="2" name="Titel 1"/>
          <p:cNvSpPr>
            <a:spLocks noGrp="1"/>
          </p:cNvSpPr>
          <p:nvPr>
            <p:ph type="title"/>
          </p:nvPr>
        </p:nvSpPr>
        <p:spPr>
          <a:xfrm>
            <a:off x="1919536" y="404664"/>
            <a:ext cx="6624736" cy="762000"/>
          </a:xfrm>
        </p:spPr>
        <p:txBody>
          <a:bodyPr>
            <a:normAutofit/>
          </a:bodyPr>
          <a:lstStyle/>
          <a:p>
            <a:pPr algn="ctr"/>
            <a:r>
              <a:rPr lang="nl-NL" b="1" dirty="0"/>
              <a:t>GRP opgave </a:t>
            </a:r>
          </a:p>
        </p:txBody>
      </p:sp>
      <p:sp>
        <p:nvSpPr>
          <p:cNvPr id="4" name="Tijdelijke aanduiding voor datum 3"/>
          <p:cNvSpPr>
            <a:spLocks noGrp="1"/>
          </p:cNvSpPr>
          <p:nvPr>
            <p:ph type="dt" sz="half" idx="10"/>
          </p:nvPr>
        </p:nvSpPr>
        <p:spPr/>
        <p:txBody>
          <a:bodyPr/>
          <a:lstStyle/>
          <a:p>
            <a:r>
              <a:rPr lang="nl-NL" altLang="en-US" dirty="0"/>
              <a:t>R. Kroes</a:t>
            </a:r>
          </a:p>
        </p:txBody>
      </p:sp>
      <p:sp>
        <p:nvSpPr>
          <p:cNvPr id="6" name="Tijdelijke aanduiding voor dianummer 5"/>
          <p:cNvSpPr>
            <a:spLocks noGrp="1"/>
          </p:cNvSpPr>
          <p:nvPr>
            <p:ph type="sldNum" sz="quarter" idx="12"/>
          </p:nvPr>
        </p:nvSpPr>
        <p:spPr/>
        <p:txBody>
          <a:bodyPr/>
          <a:lstStyle/>
          <a:p>
            <a:fld id="{283702ED-58B8-4D93-BDEF-86E4E116F28C}" type="slidenum">
              <a:rPr lang="nl-NL" altLang="en-US" smtClean="0"/>
              <a:pPr/>
              <a:t>8</a:t>
            </a:fld>
            <a:endParaRPr lang="nl-NL" altLang="en-US" sz="1400">
              <a:solidFill>
                <a:schemeClr val="tx1"/>
              </a:solidFill>
              <a:latin typeface="Times New Roman" charset="0"/>
            </a:endParaRPr>
          </a:p>
        </p:txBody>
      </p:sp>
      <p:sp>
        <p:nvSpPr>
          <p:cNvPr id="7" name="Tijdelijke aanduiding voor inhoud 2"/>
          <p:cNvSpPr txBox="1">
            <a:spLocks/>
          </p:cNvSpPr>
          <p:nvPr/>
        </p:nvSpPr>
        <p:spPr>
          <a:xfrm>
            <a:off x="838200" y="2469208"/>
            <a:ext cx="10515600" cy="3590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nl-NL" dirty="0"/>
          </a:p>
          <a:p>
            <a:pPr lvl="1"/>
            <a:endParaRPr lang="nl-NL" dirty="0"/>
          </a:p>
          <a:p>
            <a:endParaRPr lang="nl-NL" dirty="0"/>
          </a:p>
        </p:txBody>
      </p:sp>
      <p:sp>
        <p:nvSpPr>
          <p:cNvPr id="3" name="Rechthoek 2"/>
          <p:cNvSpPr/>
          <p:nvPr/>
        </p:nvSpPr>
        <p:spPr>
          <a:xfrm>
            <a:off x="1358758" y="1282812"/>
            <a:ext cx="10610821" cy="3970318"/>
          </a:xfrm>
          <a:prstGeom prst="rect">
            <a:avLst/>
          </a:prstGeom>
        </p:spPr>
        <p:txBody>
          <a:bodyPr wrap="square">
            <a:spAutoFit/>
          </a:bodyPr>
          <a:lstStyle/>
          <a:p>
            <a:pPr lvl="0"/>
            <a:r>
              <a:rPr lang="nl-NL" b="1" dirty="0"/>
              <a:t>Pragmatisch scenario</a:t>
            </a:r>
            <a:r>
              <a:rPr lang="nl-NL" dirty="0"/>
              <a:t>: </a:t>
            </a:r>
          </a:p>
          <a:p>
            <a:pPr lvl="0"/>
            <a:endParaRPr lang="nl-NL" dirty="0"/>
          </a:p>
          <a:p>
            <a:pPr lvl="0"/>
            <a:r>
              <a:rPr lang="nl-NL" dirty="0"/>
              <a:t>Wat doen we?</a:t>
            </a:r>
          </a:p>
          <a:p>
            <a:pPr marL="285750" lvl="0" indent="-285750">
              <a:buFont typeface="Arial" panose="020B0604020202020204" pitchFamily="34" charset="0"/>
              <a:buChar char="•"/>
            </a:pPr>
            <a:r>
              <a:rPr lang="nl-NL" dirty="0"/>
              <a:t>Urgente en ongewenste situaties klimaatadaptie worden opgelost voor 2050 (wateroverlast, uitvoeringsprogramma Klimaatadaptatie);</a:t>
            </a:r>
          </a:p>
          <a:p>
            <a:pPr marL="285750" lvl="0" indent="-285750">
              <a:buFont typeface="Arial" panose="020B0604020202020204" pitchFamily="34" charset="0"/>
              <a:buChar char="•"/>
            </a:pPr>
            <a:r>
              <a:rPr lang="nl-NL" dirty="0"/>
              <a:t>Het verbeteren van het functioneren van het huidige rioolstelsel (o.b.v. een bui 1x 2 jaar);</a:t>
            </a:r>
          </a:p>
          <a:p>
            <a:pPr marL="285750" lvl="0" indent="-285750">
              <a:buFont typeface="Arial" panose="020B0604020202020204" pitchFamily="34" charset="0"/>
              <a:buChar char="•"/>
            </a:pPr>
            <a:r>
              <a:rPr lang="nl-NL" dirty="0"/>
              <a:t>Alleen daar een gescheiden stelsel aanleggen </a:t>
            </a:r>
            <a:r>
              <a:rPr lang="nl-NL" dirty="0" err="1"/>
              <a:t>obv</a:t>
            </a:r>
            <a:r>
              <a:rPr lang="nl-NL" dirty="0"/>
              <a:t> hydraulische of </a:t>
            </a:r>
            <a:r>
              <a:rPr lang="nl-NL" dirty="0" err="1"/>
              <a:t>klimaatadaptieve</a:t>
            </a:r>
            <a:r>
              <a:rPr lang="nl-NL" dirty="0"/>
              <a:t> problemen;</a:t>
            </a:r>
          </a:p>
          <a:p>
            <a:pPr marL="285750" lvl="0" indent="-285750">
              <a:buFont typeface="Arial" panose="020B0604020202020204" pitchFamily="34" charset="0"/>
              <a:buChar char="•"/>
            </a:pPr>
            <a:r>
              <a:rPr lang="nl-NL" dirty="0"/>
              <a:t>Daarbij afkoppelen van de verharding van wegen;</a:t>
            </a:r>
          </a:p>
          <a:p>
            <a:pPr marL="285750" lvl="0" indent="-285750">
              <a:buFont typeface="Arial" panose="020B0604020202020204" pitchFamily="34" charset="0"/>
              <a:buChar char="•"/>
            </a:pPr>
            <a:r>
              <a:rPr lang="nl-NL" dirty="0"/>
              <a:t>Vervangen van riolering en daarbij werk met werk maken (</a:t>
            </a:r>
            <a:r>
              <a:rPr lang="nl-NL" dirty="0" err="1"/>
              <a:t>oa</a:t>
            </a:r>
            <a:r>
              <a:rPr lang="nl-NL" dirty="0"/>
              <a:t> wegen).</a:t>
            </a:r>
          </a:p>
          <a:p>
            <a:pPr marL="285750" lvl="0" indent="-285750">
              <a:buFont typeface="Arial" panose="020B0604020202020204" pitchFamily="34" charset="0"/>
              <a:buChar char="•"/>
            </a:pPr>
            <a:endParaRPr lang="nl-NL" dirty="0"/>
          </a:p>
          <a:p>
            <a:pPr lvl="0"/>
            <a:r>
              <a:rPr lang="nl-NL" dirty="0"/>
              <a:t>Wat doen wij niet?</a:t>
            </a:r>
          </a:p>
          <a:p>
            <a:pPr marL="285750" indent="-285750">
              <a:buFont typeface="Arial" panose="020B0604020202020204" pitchFamily="34" charset="0"/>
              <a:buChar char="•"/>
            </a:pPr>
            <a:r>
              <a:rPr lang="nl-NL" dirty="0"/>
              <a:t>Volledig scheiden van hemelwater en afvalwater;</a:t>
            </a:r>
          </a:p>
          <a:p>
            <a:pPr marL="285750" indent="-285750">
              <a:buFont typeface="Arial" panose="020B0604020202020204" pitchFamily="34" charset="0"/>
              <a:buChar char="•"/>
            </a:pPr>
            <a:r>
              <a:rPr lang="nl-NL" dirty="0"/>
              <a:t>Afkoppelen van particuliere verharding (o.a. daken, opritten);</a:t>
            </a:r>
          </a:p>
          <a:p>
            <a:pPr marL="285750" indent="-285750">
              <a:buFont typeface="Arial" panose="020B0604020202020204" pitchFamily="34" charset="0"/>
              <a:buChar char="•"/>
            </a:pPr>
            <a:r>
              <a:rPr lang="nl-NL" dirty="0"/>
              <a:t>Water op straat blijft (tussen de banden) bij stevige buien.</a:t>
            </a:r>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4073" y="3475460"/>
            <a:ext cx="2156254" cy="3167500"/>
          </a:xfrm>
          <a:prstGeom prst="rect">
            <a:avLst/>
          </a:prstGeom>
        </p:spPr>
      </p:pic>
    </p:spTree>
    <p:extLst>
      <p:ext uri="{BB962C8B-B14F-4D97-AF65-F5344CB8AC3E}">
        <p14:creationId xmlns:p14="http://schemas.microsoft.com/office/powerpoint/2010/main" val="2100740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8BDDBA-A965-4EDA-A7F6-776AB26FC1CA}"/>
              </a:ext>
            </a:extLst>
          </p:cNvPr>
          <p:cNvSpPr>
            <a:spLocks noGrp="1"/>
          </p:cNvSpPr>
          <p:nvPr>
            <p:ph type="title"/>
          </p:nvPr>
        </p:nvSpPr>
        <p:spPr/>
        <p:txBody>
          <a:bodyPr>
            <a:normAutofit/>
          </a:bodyPr>
          <a:lstStyle/>
          <a:p>
            <a:r>
              <a:rPr lang="nl-NL" dirty="0"/>
              <a:t>Voorbeeld Dedemsvaart Noord , scenario ‘Minimaal’: alleen vervangingen/ reparaties</a:t>
            </a:r>
          </a:p>
        </p:txBody>
      </p:sp>
      <p:pic>
        <p:nvPicPr>
          <p:cNvPr id="3" name="Afbeelding 2"/>
          <p:cNvPicPr>
            <a:picLocks noChangeAspect="1"/>
          </p:cNvPicPr>
          <p:nvPr/>
        </p:nvPicPr>
        <p:blipFill>
          <a:blip r:embed="rId2"/>
          <a:stretch>
            <a:fillRect/>
          </a:stretch>
        </p:blipFill>
        <p:spPr>
          <a:xfrm>
            <a:off x="925471" y="1902941"/>
            <a:ext cx="8478414" cy="4639702"/>
          </a:xfrm>
          <a:prstGeom prst="rect">
            <a:avLst/>
          </a:prstGeom>
        </p:spPr>
      </p:pic>
    </p:spTree>
    <p:extLst>
      <p:ext uri="{BB962C8B-B14F-4D97-AF65-F5344CB8AC3E}">
        <p14:creationId xmlns:p14="http://schemas.microsoft.com/office/powerpoint/2010/main" val="1052565905"/>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5153</TotalTime>
  <Words>1637</Words>
  <Application>Microsoft Office PowerPoint</Application>
  <PresentationFormat>Breedbeeld</PresentationFormat>
  <Paragraphs>376</Paragraphs>
  <Slides>25</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25</vt:i4>
      </vt:variant>
    </vt:vector>
  </HeadingPairs>
  <TitlesOfParts>
    <vt:vector size="30" baseType="lpstr">
      <vt:lpstr>Arial</vt:lpstr>
      <vt:lpstr>Calibri</vt:lpstr>
      <vt:lpstr>Calibri Light</vt:lpstr>
      <vt:lpstr>Times New Roman</vt:lpstr>
      <vt:lpstr>Kantoorthema</vt:lpstr>
      <vt:lpstr>Gemeentelijk rioleringsplan  2022 tot en met 2026</vt:lpstr>
      <vt:lpstr>PowerPoint-presentatie</vt:lpstr>
      <vt:lpstr>Positie GRP, beleid</vt:lpstr>
      <vt:lpstr>GRP opgave </vt:lpstr>
      <vt:lpstr>GRP opgave </vt:lpstr>
      <vt:lpstr>GRP opgave </vt:lpstr>
      <vt:lpstr>GRP opgave </vt:lpstr>
      <vt:lpstr>GRP opgave </vt:lpstr>
      <vt:lpstr>Voorbeeld Dedemsvaart Noord , scenario ‘Minimaal’: alleen vervangingen/ reparaties</vt:lpstr>
      <vt:lpstr>Voorbeeld Dedemsvaart scenario ‘Gewenst’ en ‘Pragmatisch’</vt:lpstr>
      <vt:lpstr>Scenario’s financieel</vt:lpstr>
      <vt:lpstr>GRP opgave </vt:lpstr>
      <vt:lpstr>GRP opgave </vt:lpstr>
      <vt:lpstr>GRP opgave </vt:lpstr>
      <vt:lpstr>GRP opgave </vt:lpstr>
      <vt:lpstr>GRP opgave </vt:lpstr>
      <vt:lpstr>GRP opgave </vt:lpstr>
      <vt:lpstr>GRP opgave </vt:lpstr>
      <vt:lpstr>GRP opgave </vt:lpstr>
      <vt:lpstr>GRP participatie</vt:lpstr>
      <vt:lpstr>GRP participatie </vt:lpstr>
      <vt:lpstr>Kostendekkingsplan</vt:lpstr>
      <vt:lpstr>Kostendekkingsplan Rioolheffing per 2022 omlaag onder €300 Stijging tot ±€350 in 2050 (excl. infl.) Boekwaarde stijgt tot ±M€42 in 2050  </vt:lpstr>
      <vt:lpstr>Gemeentelijk rioleringsprogramma  2022-2026</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Uitvoeringprogramma werken</dc:title>
  <dc:creator>Raymond Kroes</dc:creator>
  <cp:lastModifiedBy>Rob van der Velde - WATERmaat</cp:lastModifiedBy>
  <cp:revision>216</cp:revision>
  <cp:lastPrinted>2021-09-07T12:42:46Z</cp:lastPrinted>
  <dcterms:created xsi:type="dcterms:W3CDTF">2018-12-14T11:03:58Z</dcterms:created>
  <dcterms:modified xsi:type="dcterms:W3CDTF">2021-09-08T06:55:59Z</dcterms:modified>
</cp:coreProperties>
</file>