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61" r:id="rId2"/>
    <p:sldId id="304" r:id="rId3"/>
    <p:sldId id="319" r:id="rId4"/>
    <p:sldId id="258" r:id="rId5"/>
    <p:sldId id="274" r:id="rId6"/>
    <p:sldId id="321" r:id="rId7"/>
    <p:sldId id="306" r:id="rId8"/>
    <p:sldId id="269" r:id="rId9"/>
    <p:sldId id="279" r:id="rId10"/>
    <p:sldId id="322" r:id="rId11"/>
    <p:sldId id="327" r:id="rId12"/>
    <p:sldId id="314" r:id="rId13"/>
    <p:sldId id="315" r:id="rId14"/>
    <p:sldId id="273" r:id="rId15"/>
    <p:sldId id="316" r:id="rId16"/>
    <p:sldId id="281" r:id="rId17"/>
    <p:sldId id="317" r:id="rId18"/>
    <p:sldId id="275" r:id="rId19"/>
    <p:sldId id="282" r:id="rId20"/>
    <p:sldId id="308" r:id="rId21"/>
    <p:sldId id="284" r:id="rId22"/>
    <p:sldId id="292" r:id="rId23"/>
    <p:sldId id="312" r:id="rId24"/>
    <p:sldId id="305" r:id="rId25"/>
    <p:sldId id="328" r:id="rId26"/>
    <p:sldId id="307" r:id="rId27"/>
    <p:sldId id="331" r:id="rId28"/>
    <p:sldId id="289" r:id="rId29"/>
    <p:sldId id="313" r:id="rId30"/>
    <p:sldId id="330" r:id="rId31"/>
    <p:sldId id="323" r:id="rId32"/>
    <p:sldId id="324" r:id="rId33"/>
    <p:sldId id="325" r:id="rId34"/>
    <p:sldId id="326" r:id="rId3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3675"/>
    <a:srgbClr val="8336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250" autoAdjust="0"/>
    <p:restoredTop sz="80699" autoAdjust="0"/>
  </p:normalViewPr>
  <p:slideViewPr>
    <p:cSldViewPr snapToGrid="0">
      <p:cViewPr varScale="1">
        <p:scale>
          <a:sx n="48" d="100"/>
          <a:sy n="48" d="100"/>
        </p:scale>
        <p:origin x="40" y="2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9EB7D0-0C9A-43A6-A9AA-C7ADCD7427F4}" type="datetimeFigureOut">
              <a:rPr lang="nl-NL" smtClean="0"/>
              <a:t>22-3-2021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BD0F1-7F8D-41B9-AE49-331769B0E253}" type="slidenum">
              <a:rPr lang="nl-NL" smtClean="0"/>
              <a:t>‹nr.›</a:t>
            </a:fld>
            <a:endParaRPr lang="nl-NL"/>
          </a:p>
        </p:txBody>
      </p:sp>
    </p:spTree>
    <p:extLst>
      <p:ext uri="{BB962C8B-B14F-4D97-AF65-F5344CB8AC3E}">
        <p14:creationId xmlns:p14="http://schemas.microsoft.com/office/powerpoint/2010/main" val="3264345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b="1" dirty="0"/>
              <a:t>Veranderingen algemeen: </a:t>
            </a:r>
            <a:r>
              <a:rPr lang="nl-NL" altLang="nl-NL" dirty="0"/>
              <a:t>Warmer, Meer neerslag, Extreme neerslag, Langere droogte, Toename verdamping. Maar wat merken wij daar van in de achterhoek? En kunnen we daar wat mee?</a:t>
            </a:r>
          </a:p>
          <a:p>
            <a:endParaRPr lang="nl-NL" dirty="0"/>
          </a:p>
        </p:txBody>
      </p:sp>
      <p:sp>
        <p:nvSpPr>
          <p:cNvPr id="4" name="Tijdelijke aanduiding voor dianummer 3"/>
          <p:cNvSpPr>
            <a:spLocks noGrp="1"/>
          </p:cNvSpPr>
          <p:nvPr>
            <p:ph type="sldNum" sz="quarter" idx="10"/>
          </p:nvPr>
        </p:nvSpPr>
        <p:spPr/>
        <p:txBody>
          <a:bodyPr/>
          <a:lstStyle/>
          <a:p>
            <a:fld id="{9BBBD0F1-7F8D-41B9-AE49-331769B0E253}" type="slidenum">
              <a:rPr lang="nl-NL" smtClean="0"/>
              <a:t>5</a:t>
            </a:fld>
            <a:endParaRPr lang="nl-NL"/>
          </a:p>
        </p:txBody>
      </p:sp>
    </p:spTree>
    <p:extLst>
      <p:ext uri="{BB962C8B-B14F-4D97-AF65-F5344CB8AC3E}">
        <p14:creationId xmlns:p14="http://schemas.microsoft.com/office/powerpoint/2010/main" val="412611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dirty="0">
                <a:ea typeface="ＭＳ Ｐゴシック" panose="020B0600070205080204" pitchFamily="34" charset="-128"/>
              </a:rPr>
              <a:t>In NL lange historie van weermetingen. </a:t>
            </a:r>
            <a:r>
              <a:rPr lang="nl-NL" altLang="nl-NL" dirty="0" err="1">
                <a:ea typeface="ＭＳ Ｐゴシック" panose="020B0600070205080204" pitchFamily="34" charset="-128"/>
              </a:rPr>
              <a:t>Koploer</a:t>
            </a:r>
            <a:r>
              <a:rPr lang="nl-NL" altLang="nl-NL" dirty="0">
                <a:ea typeface="ＭＳ Ｐゴシック" panose="020B0600070205080204" pitchFamily="34" charset="-128"/>
              </a:rPr>
              <a:t> wereldwijd. Sinds 1902 wordt er gemeten. Hier grafiek met gemiddelde jaartemperatuur. Sinds begin vorige eeuw kleine 2 graden er bij! Verwachting; zet door met extremen als zuid </a:t>
            </a:r>
            <a:r>
              <a:rPr lang="nl-NL" altLang="nl-NL" dirty="0" err="1">
                <a:ea typeface="ＭＳ Ｐゴシック" panose="020B0600070205080204" pitchFamily="34" charset="-128"/>
              </a:rPr>
              <a:t>frankrijk</a:t>
            </a:r>
            <a:r>
              <a:rPr lang="nl-NL" altLang="nl-NL" dirty="0">
                <a:ea typeface="ＭＳ Ｐゴシック" panose="020B0600070205080204" pitchFamily="34" charset="-128"/>
              </a:rPr>
              <a:t>.</a:t>
            </a:r>
          </a:p>
          <a:p>
            <a:endParaRPr lang="nl-NL" dirty="0"/>
          </a:p>
        </p:txBody>
      </p:sp>
      <p:sp>
        <p:nvSpPr>
          <p:cNvPr id="4" name="Tijdelijke aanduiding voor dianummer 3"/>
          <p:cNvSpPr>
            <a:spLocks noGrp="1"/>
          </p:cNvSpPr>
          <p:nvPr>
            <p:ph type="sldNum" sz="quarter" idx="10"/>
          </p:nvPr>
        </p:nvSpPr>
        <p:spPr/>
        <p:txBody>
          <a:bodyPr/>
          <a:lstStyle/>
          <a:p>
            <a:fld id="{9BBBD0F1-7F8D-41B9-AE49-331769B0E253}" type="slidenum">
              <a:rPr lang="nl-NL" smtClean="0"/>
              <a:t>8</a:t>
            </a:fld>
            <a:endParaRPr lang="nl-NL"/>
          </a:p>
        </p:txBody>
      </p:sp>
    </p:spTree>
    <p:extLst>
      <p:ext uri="{BB962C8B-B14F-4D97-AF65-F5344CB8AC3E}">
        <p14:creationId xmlns:p14="http://schemas.microsoft.com/office/powerpoint/2010/main" val="268039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dirty="0"/>
              <a:t>Langere perioden van droogte, verandering grondwaterstand? Gevoeld in de landbouw en verdroging natuur. Gehele gebied is gevoelig.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dirty="0">
                <a:ea typeface="ＭＳ Ｐゴシック" panose="020B0600070205080204" pitchFamily="34" charset="-128"/>
              </a:rPr>
              <a:t>.</a:t>
            </a:r>
          </a:p>
          <a:p>
            <a:endParaRPr lang="nl-NL" dirty="0"/>
          </a:p>
        </p:txBody>
      </p:sp>
      <p:sp>
        <p:nvSpPr>
          <p:cNvPr id="4" name="Tijdelijke aanduiding voor dianummer 3"/>
          <p:cNvSpPr>
            <a:spLocks noGrp="1"/>
          </p:cNvSpPr>
          <p:nvPr>
            <p:ph type="sldNum" sz="quarter" idx="10"/>
          </p:nvPr>
        </p:nvSpPr>
        <p:spPr/>
        <p:txBody>
          <a:bodyPr/>
          <a:lstStyle/>
          <a:p>
            <a:fld id="{9BBBD0F1-7F8D-41B9-AE49-331769B0E253}" type="slidenum">
              <a:rPr lang="nl-NL" smtClean="0"/>
              <a:t>16</a:t>
            </a:fld>
            <a:endParaRPr lang="nl-NL"/>
          </a:p>
        </p:txBody>
      </p:sp>
    </p:spTree>
    <p:extLst>
      <p:ext uri="{BB962C8B-B14F-4D97-AF65-F5344CB8AC3E}">
        <p14:creationId xmlns:p14="http://schemas.microsoft.com/office/powerpoint/2010/main" val="3570510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dirty="0">
                <a:ea typeface="ＭＳ Ｐゴシック" panose="020B0600070205080204" pitchFamily="34" charset="-128"/>
              </a:rPr>
              <a:t>Toelichting op fenomeen hittestress. Gevoelstemperatuur weergegeven op kaartje; dicht bebouwd/verhard gebied zonder groen meest gevoelig. Denk aan bedrijventerreinen en gebouwen met platte daken. Ook je voortuin te warm als deze bestraat is. Bossen en water bieden verkoeling.</a:t>
            </a:r>
          </a:p>
          <a:p>
            <a:endParaRPr lang="nl-NL" dirty="0"/>
          </a:p>
        </p:txBody>
      </p:sp>
      <p:sp>
        <p:nvSpPr>
          <p:cNvPr id="4" name="Tijdelijke aanduiding voor dianummer 3"/>
          <p:cNvSpPr>
            <a:spLocks noGrp="1"/>
          </p:cNvSpPr>
          <p:nvPr>
            <p:ph type="sldNum" sz="quarter" idx="10"/>
          </p:nvPr>
        </p:nvSpPr>
        <p:spPr/>
        <p:txBody>
          <a:bodyPr/>
          <a:lstStyle/>
          <a:p>
            <a:fld id="{9BBBD0F1-7F8D-41B9-AE49-331769B0E253}" type="slidenum">
              <a:rPr lang="nl-NL" smtClean="0"/>
              <a:t>18</a:t>
            </a:fld>
            <a:endParaRPr lang="nl-NL"/>
          </a:p>
        </p:txBody>
      </p:sp>
    </p:spTree>
    <p:extLst>
      <p:ext uri="{BB962C8B-B14F-4D97-AF65-F5344CB8AC3E}">
        <p14:creationId xmlns:p14="http://schemas.microsoft.com/office/powerpoint/2010/main" val="3804577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nl-NL">
                <a:ea typeface="ＭＳ Ｐゴシック" panose="020B0600070205080204" pitchFamily="34" charset="-128"/>
              </a:rPr>
              <a:t>Watertekort of doorgval watergangen. Hogere watertemperatuur. Overstorten riool bij zware neerslag. Watergangen op terrasrand vallen grotendeels droog. Onderaan de rand veel sagnatie en opwarming. Nutrienten uit de landbouw komen in oppervlakte- en grondwater terecht en beinvloeden waterkwaliteit</a:t>
            </a:r>
            <a:endParaRPr lang="nl-NL" altLang="nl-NL">
              <a:ea typeface="ＭＳ Ｐゴシック" panose="020B0600070205080204" pitchFamily="34" charset="-128"/>
            </a:endParaRPr>
          </a:p>
          <a:p>
            <a:endParaRPr lang="nl-NL" altLang="nl-NL">
              <a:ea typeface="ＭＳ Ｐゴシック" panose="020B0600070205080204" pitchFamily="34" charset="-128"/>
            </a:endParaRPr>
          </a:p>
        </p:txBody>
      </p:sp>
      <p:sp>
        <p:nvSpPr>
          <p:cNvPr id="34820"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D1BD55C-45EF-4379-8482-B7227F63C777}" type="slidenum">
              <a:rPr lang="nl-NL" altLang="nl-NL" smtClean="0">
                <a:ea typeface="ＭＳ Ｐゴシック" panose="020B0600070205080204" pitchFamily="34" charset="-128"/>
              </a:rPr>
              <a:pPr/>
              <a:t>19</a:t>
            </a:fld>
            <a:endParaRPr lang="nl-NL" altLang="nl-NL">
              <a:ea typeface="ＭＳ Ｐゴシック" panose="020B0600070205080204" pitchFamily="34" charset="-128"/>
            </a:endParaRPr>
          </a:p>
        </p:txBody>
      </p:sp>
    </p:spTree>
    <p:extLst>
      <p:ext uri="{BB962C8B-B14F-4D97-AF65-F5344CB8AC3E}">
        <p14:creationId xmlns:p14="http://schemas.microsoft.com/office/powerpoint/2010/main" val="41355371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normAutofit/>
          </a:bodyPr>
          <a:lstStyle>
            <a:lvl1pPr algn="ctr">
              <a:defRPr sz="4000" b="1">
                <a:solidFill>
                  <a:schemeClr val="bg1"/>
                </a:solidFill>
                <a:latin typeface="Arial" panose="020B0604020202020204" pitchFamily="34" charset="0"/>
                <a:cs typeface="Arial" panose="020B0604020202020204" pitchFamily="34" charset="0"/>
              </a:defRPr>
            </a:lvl1pPr>
          </a:lstStyle>
          <a:p>
            <a:r>
              <a:rPr lang="nl-NL"/>
              <a:t>Klik om de stijl te bewerken</a:t>
            </a:r>
            <a:endParaRPr lang="nl-NL" dirty="0"/>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4" name="Tijdelijke aanduiding voor datum 3"/>
          <p:cNvSpPr>
            <a:spLocks noGrp="1"/>
          </p:cNvSpPr>
          <p:nvPr>
            <p:ph type="dt" sz="half" idx="10"/>
          </p:nvPr>
        </p:nvSpPr>
        <p:spPr/>
        <p:txBody>
          <a:bodyPr/>
          <a:lstStyle/>
          <a:p>
            <a:fld id="{EB9D0D51-CB5F-4C45-A80F-3AB1C297CA8C}" type="datetimeFigureOut">
              <a:rPr lang="nl-NL" smtClean="0"/>
              <a:t>22-3-2021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BDAABFF-25A7-4794-AFE6-7FD3FD1AEB92}" type="slidenum">
              <a:rPr lang="nl-NL" smtClean="0"/>
              <a:t>‹nr.›</a:t>
            </a:fld>
            <a:endParaRPr lang="nl-NL"/>
          </a:p>
        </p:txBody>
      </p:sp>
    </p:spTree>
    <p:extLst>
      <p:ext uri="{BB962C8B-B14F-4D97-AF65-F5344CB8AC3E}">
        <p14:creationId xmlns:p14="http://schemas.microsoft.com/office/powerpoint/2010/main" val="4140599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solidFill>
                  <a:srgbClr val="833675"/>
                </a:solidFill>
              </a:defRPr>
            </a:lvl1pPr>
          </a:lstStyle>
          <a:p>
            <a:r>
              <a:rPr lang="nl-NL"/>
              <a:t>Klik om de stijl te bewerken</a:t>
            </a:r>
            <a:endParaRPr lang="nl-NL" dirty="0"/>
          </a:p>
        </p:txBody>
      </p:sp>
      <p:sp>
        <p:nvSpPr>
          <p:cNvPr id="3" name="Tijdelijke aanduiding voor inhoud 2"/>
          <p:cNvSpPr>
            <a:spLocks noGrp="1"/>
          </p:cNvSpPr>
          <p:nvPr>
            <p:ph idx="1"/>
          </p:nvPr>
        </p:nvSpPr>
        <p:spPr>
          <a:xfrm>
            <a:off x="5183188" y="987425"/>
            <a:ext cx="6172200" cy="4873625"/>
          </a:xfrm>
        </p:spPr>
        <p:txBody>
          <a:bodyPr/>
          <a:lstStyle>
            <a:lvl1pPr>
              <a:defRPr sz="3200">
                <a:solidFill>
                  <a:srgbClr val="833675"/>
                </a:solidFill>
              </a:defRPr>
            </a:lvl1pPr>
            <a:lvl2pPr>
              <a:defRPr sz="2800">
                <a:solidFill>
                  <a:srgbClr val="833675"/>
                </a:solidFill>
              </a:defRPr>
            </a:lvl2pPr>
            <a:lvl3pPr>
              <a:defRPr sz="2400">
                <a:solidFill>
                  <a:srgbClr val="833675"/>
                </a:solidFill>
              </a:defRPr>
            </a:lvl3pPr>
            <a:lvl4pPr>
              <a:defRPr sz="2000">
                <a:solidFill>
                  <a:srgbClr val="833675"/>
                </a:solidFill>
              </a:defRPr>
            </a:lvl4pPr>
            <a:lvl5pPr>
              <a:defRPr sz="2000">
                <a:solidFill>
                  <a:srgbClr val="833675"/>
                </a:solidFill>
              </a:defRPr>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solidFill>
                  <a:srgbClr val="83367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lvl1pPr>
              <a:defRPr>
                <a:solidFill>
                  <a:schemeClr val="bg1"/>
                </a:solidFill>
              </a:defRPr>
            </a:lvl1pPr>
          </a:lstStyle>
          <a:p>
            <a:fld id="{EB9D0D51-CB5F-4C45-A80F-3AB1C297CA8C}" type="datetimeFigureOut">
              <a:rPr lang="nl-NL" smtClean="0"/>
              <a:pPr/>
              <a:t>22-3-2021</a:t>
            </a:fld>
            <a:endParaRPr lang="nl-NL"/>
          </a:p>
        </p:txBody>
      </p:sp>
      <p:sp>
        <p:nvSpPr>
          <p:cNvPr id="6" name="Tijdelijke aanduiding voor voettekst 5"/>
          <p:cNvSpPr>
            <a:spLocks noGrp="1"/>
          </p:cNvSpPr>
          <p:nvPr>
            <p:ph type="ftr" sz="quarter" idx="11"/>
          </p:nvPr>
        </p:nvSpPr>
        <p:spPr/>
        <p:txBody>
          <a:bodyPr/>
          <a:lstStyle>
            <a:lvl1pPr>
              <a:defRPr>
                <a:solidFill>
                  <a:schemeClr val="bg1"/>
                </a:solidFill>
              </a:defRPr>
            </a:lvl1pPr>
          </a:lstStyle>
          <a:p>
            <a:endParaRPr lang="nl-NL" dirty="0"/>
          </a:p>
        </p:txBody>
      </p:sp>
      <p:sp>
        <p:nvSpPr>
          <p:cNvPr id="7" name="Tijdelijke aanduiding voor dianummer 6"/>
          <p:cNvSpPr>
            <a:spLocks noGrp="1"/>
          </p:cNvSpPr>
          <p:nvPr>
            <p:ph type="sldNum" sz="quarter" idx="12"/>
          </p:nvPr>
        </p:nvSpPr>
        <p:spPr/>
        <p:txBody>
          <a:bodyPr/>
          <a:lstStyle>
            <a:lvl1pPr>
              <a:defRPr>
                <a:solidFill>
                  <a:schemeClr val="bg1"/>
                </a:solidFill>
              </a:defRPr>
            </a:lvl1pPr>
          </a:lstStyle>
          <a:p>
            <a:fld id="{5BDAABFF-25A7-4794-AFE6-7FD3FD1AEB92}" type="slidenum">
              <a:rPr lang="nl-NL" smtClean="0"/>
              <a:pPr/>
              <a:t>‹nr.›</a:t>
            </a:fld>
            <a:endParaRPr lang="nl-NL"/>
          </a:p>
        </p:txBody>
      </p:sp>
    </p:spTree>
    <p:extLst>
      <p:ext uri="{BB962C8B-B14F-4D97-AF65-F5344CB8AC3E}">
        <p14:creationId xmlns:p14="http://schemas.microsoft.com/office/powerpoint/2010/main" val="3334360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solidFill>
                  <a:srgbClr val="833675"/>
                </a:solidFill>
              </a:defRPr>
            </a:lvl1pPr>
          </a:lstStyle>
          <a:p>
            <a:r>
              <a:rPr lang="nl-NL"/>
              <a:t>Klik om de stijl te bewerken</a:t>
            </a:r>
            <a:endParaRPr lang="nl-NL" dirty="0"/>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solidFill>
                  <a:srgbClr val="83367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solidFill>
                  <a:srgbClr val="83367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lvl1pPr>
              <a:defRPr>
                <a:solidFill>
                  <a:schemeClr val="bg1"/>
                </a:solidFill>
              </a:defRPr>
            </a:lvl1pPr>
          </a:lstStyle>
          <a:p>
            <a:fld id="{EB9D0D51-CB5F-4C45-A80F-3AB1C297CA8C}" type="datetimeFigureOut">
              <a:rPr lang="nl-NL" smtClean="0"/>
              <a:pPr/>
              <a:t>22-3-2021</a:t>
            </a:fld>
            <a:endParaRPr lang="nl-NL"/>
          </a:p>
        </p:txBody>
      </p:sp>
      <p:sp>
        <p:nvSpPr>
          <p:cNvPr id="6" name="Tijdelijke aanduiding voor voettekst 5"/>
          <p:cNvSpPr>
            <a:spLocks noGrp="1"/>
          </p:cNvSpPr>
          <p:nvPr>
            <p:ph type="ftr" sz="quarter" idx="11"/>
          </p:nvPr>
        </p:nvSpPr>
        <p:spPr/>
        <p:txBody>
          <a:bodyPr/>
          <a:lstStyle>
            <a:lvl1pPr>
              <a:defRPr>
                <a:solidFill>
                  <a:schemeClr val="bg1"/>
                </a:solidFill>
              </a:defRPr>
            </a:lvl1pPr>
          </a:lstStyle>
          <a:p>
            <a:endParaRPr lang="nl-NL"/>
          </a:p>
        </p:txBody>
      </p:sp>
      <p:sp>
        <p:nvSpPr>
          <p:cNvPr id="7" name="Tijdelijke aanduiding voor dianummer 6"/>
          <p:cNvSpPr>
            <a:spLocks noGrp="1"/>
          </p:cNvSpPr>
          <p:nvPr>
            <p:ph type="sldNum" sz="quarter" idx="12"/>
          </p:nvPr>
        </p:nvSpPr>
        <p:spPr/>
        <p:txBody>
          <a:bodyPr/>
          <a:lstStyle>
            <a:lvl1pPr>
              <a:defRPr>
                <a:solidFill>
                  <a:schemeClr val="bg1"/>
                </a:solidFill>
              </a:defRPr>
            </a:lvl1pPr>
          </a:lstStyle>
          <a:p>
            <a:fld id="{5BDAABFF-25A7-4794-AFE6-7FD3FD1AEB92}" type="slidenum">
              <a:rPr lang="nl-NL" smtClean="0"/>
              <a:pPr/>
              <a:t>‹nr.›</a:t>
            </a:fld>
            <a:endParaRPr lang="nl-NL"/>
          </a:p>
        </p:txBody>
      </p:sp>
    </p:spTree>
    <p:extLst>
      <p:ext uri="{BB962C8B-B14F-4D97-AF65-F5344CB8AC3E}">
        <p14:creationId xmlns:p14="http://schemas.microsoft.com/office/powerpoint/2010/main" val="4073136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sp>
        <p:nvSpPr>
          <p:cNvPr id="3" name="Rechthoek 2"/>
          <p:cNvSpPr/>
          <p:nvPr userDrawn="1"/>
        </p:nvSpPr>
        <p:spPr>
          <a:xfrm>
            <a:off x="0" y="1412876"/>
            <a:ext cx="12192000" cy="5445125"/>
          </a:xfrm>
          <a:prstGeom prst="rect">
            <a:avLst/>
          </a:prstGeom>
          <a:solidFill>
            <a:srgbClr val="AAC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nl-NL" sz="1800"/>
          </a:p>
        </p:txBody>
      </p:sp>
      <p:pic>
        <p:nvPicPr>
          <p:cNvPr id="4" name="Afbeelding 7"/>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233" y="1341438"/>
            <a:ext cx="121920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5"/>
          <p:cNvSpPr txBox="1">
            <a:spLocks/>
          </p:cNvSpPr>
          <p:nvPr userDrawn="1"/>
        </p:nvSpPr>
        <p:spPr>
          <a:xfrm>
            <a:off x="8610600" y="6356351"/>
            <a:ext cx="2743200" cy="365125"/>
          </a:xfrm>
          <a:prstGeom prst="rect">
            <a:avLst/>
          </a:prstGeom>
        </p:spPr>
        <p:txBody>
          <a:bodyPr anchor="ctr"/>
          <a:lstStyle>
            <a:defPPr>
              <a:defRPr lang="nl-NL"/>
            </a:defPPr>
            <a:lvl1pPr algn="r" rtl="0" eaLnBrk="1" fontAlgn="base" hangingPunct="1">
              <a:spcBef>
                <a:spcPct val="0"/>
              </a:spcBef>
              <a:spcAft>
                <a:spcPct val="0"/>
              </a:spcAft>
              <a:defRPr sz="1200" kern="1200">
                <a:solidFill>
                  <a:srgbClr val="898989"/>
                </a:solidFill>
                <a:latin typeface="Arial" charset="0"/>
                <a:ea typeface="ＭＳ Ｐゴシック" charset="0"/>
                <a:cs typeface="Arial"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Arial"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Arial"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Arial"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a:defRPr/>
            </a:pPr>
            <a:endParaRPr lang="nl-NL" sz="1200" dirty="0"/>
          </a:p>
        </p:txBody>
      </p:sp>
      <p:sp>
        <p:nvSpPr>
          <p:cNvPr id="10" name="Title 1"/>
          <p:cNvSpPr>
            <a:spLocks noGrp="1"/>
          </p:cNvSpPr>
          <p:nvPr>
            <p:ph type="title"/>
          </p:nvPr>
        </p:nvSpPr>
        <p:spPr>
          <a:xfrm>
            <a:off x="815413" y="44625"/>
            <a:ext cx="10515600" cy="1325563"/>
          </a:xfrm>
        </p:spPr>
        <p:txBody>
          <a:bodyPr/>
          <a:lstStyle>
            <a:lvl1pPr algn="ctr">
              <a:defRPr>
                <a:solidFill>
                  <a:srgbClr val="7C484B"/>
                </a:solidFill>
                <a:latin typeface="DK Liquid Embrace" panose="02000000000000000000" pitchFamily="2" charset="0"/>
              </a:defRPr>
            </a:lvl1pPr>
          </a:lstStyle>
          <a:p>
            <a:r>
              <a:rPr lang="nl-NL" dirty="0"/>
              <a:t>Klik om de stijl te bewerken</a:t>
            </a:r>
            <a:endParaRPr lang="en-US" dirty="0"/>
          </a:p>
        </p:txBody>
      </p:sp>
    </p:spTree>
    <p:extLst>
      <p:ext uri="{BB962C8B-B14F-4D97-AF65-F5344CB8AC3E}">
        <p14:creationId xmlns:p14="http://schemas.microsoft.com/office/powerpoint/2010/main" val="2134186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45770" y="262255"/>
            <a:ext cx="11532870" cy="286385"/>
          </a:xfrm>
        </p:spPr>
        <p:txBody>
          <a:bodyPr>
            <a:normAutofit/>
          </a:bodyPr>
          <a:lstStyle>
            <a:lvl1pPr algn="r">
              <a:defRPr sz="2000" b="1" cap="all" baseline="0">
                <a:solidFill>
                  <a:schemeClr val="bg1"/>
                </a:solidFill>
                <a:latin typeface="Arial" panose="020B0604020202020204" pitchFamily="34" charset="0"/>
                <a:cs typeface="Arial" panose="020B0604020202020204" pitchFamily="34" charset="0"/>
              </a:defRPr>
            </a:lvl1pPr>
          </a:lstStyle>
          <a:p>
            <a:r>
              <a:rPr lang="nl-NL"/>
              <a:t>Klik om de stijl te bewerken</a:t>
            </a:r>
            <a:endParaRPr lang="nl-NL" dirty="0"/>
          </a:p>
        </p:txBody>
      </p:sp>
      <p:sp>
        <p:nvSpPr>
          <p:cNvPr id="3" name="Tijdelijke aanduiding voor inhoud 2"/>
          <p:cNvSpPr>
            <a:spLocks noGrp="1"/>
          </p:cNvSpPr>
          <p:nvPr>
            <p:ph idx="1"/>
          </p:nvPr>
        </p:nvSpPr>
        <p:spPr>
          <a:xfrm>
            <a:off x="838200" y="1714499"/>
            <a:ext cx="10515600" cy="4069081"/>
          </a:xfrm>
        </p:spPr>
        <p:txBody>
          <a:bodyPr/>
          <a:lstStyle>
            <a:lvl1pPr marL="0" indent="0">
              <a:buNone/>
              <a:defRPr>
                <a:solidFill>
                  <a:srgbClr val="833675"/>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solidFill>
                  <a:srgbClr val="833675"/>
                </a:solidFill>
              </a:defRPr>
            </a:lvl5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EB9D0D51-CB5F-4C45-A80F-3AB1C297CA8C}" type="datetimeFigureOut">
              <a:rPr lang="nl-NL" smtClean="0"/>
              <a:t>22-3-2021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BDAABFF-25A7-4794-AFE6-7FD3FD1AEB92}" type="slidenum">
              <a:rPr lang="nl-NL" smtClean="0"/>
              <a:t>‹nr.›</a:t>
            </a:fld>
            <a:endParaRPr lang="nl-NL"/>
          </a:p>
        </p:txBody>
      </p:sp>
    </p:spTree>
    <p:extLst>
      <p:ext uri="{BB962C8B-B14F-4D97-AF65-F5344CB8AC3E}">
        <p14:creationId xmlns:p14="http://schemas.microsoft.com/office/powerpoint/2010/main" val="4664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el en obje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ctr">
              <a:defRPr b="1">
                <a:solidFill>
                  <a:schemeClr val="bg1"/>
                </a:solidFill>
              </a:defRPr>
            </a:lvl1pPr>
          </a:lstStyle>
          <a:p>
            <a:r>
              <a:rPr lang="nl-NL"/>
              <a:t>Klik om de stijl te bewerken</a:t>
            </a:r>
            <a:endParaRPr lang="nl-NL" dirty="0"/>
          </a:p>
        </p:txBody>
      </p:sp>
      <p:sp>
        <p:nvSpPr>
          <p:cNvPr id="3" name="Tijdelijke aanduiding voor inhoud 2"/>
          <p:cNvSpPr>
            <a:spLocks noGrp="1"/>
          </p:cNvSpPr>
          <p:nvPr>
            <p:ph idx="1"/>
          </p:nvPr>
        </p:nvSpPr>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p:cNvSpPr>
            <a:spLocks noGrp="1"/>
          </p:cNvSpPr>
          <p:nvPr>
            <p:ph type="dt" sz="half" idx="10"/>
          </p:nvPr>
        </p:nvSpPr>
        <p:spPr/>
        <p:txBody>
          <a:bodyPr/>
          <a:lstStyle/>
          <a:p>
            <a:fld id="{EB9D0D51-CB5F-4C45-A80F-3AB1C297CA8C}" type="datetimeFigureOut">
              <a:rPr lang="nl-NL" smtClean="0"/>
              <a:t>22-3-2021</a:t>
            </a:fld>
            <a:endParaRPr lang="nl-NL" dirty="0"/>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BDAABFF-25A7-4794-AFE6-7FD3FD1AEB92}" type="slidenum">
              <a:rPr lang="nl-NL" smtClean="0"/>
              <a:t>‹nr.›</a:t>
            </a:fld>
            <a:endParaRPr lang="nl-NL"/>
          </a:p>
        </p:txBody>
      </p:sp>
    </p:spTree>
    <p:extLst>
      <p:ext uri="{BB962C8B-B14F-4D97-AF65-F5344CB8AC3E}">
        <p14:creationId xmlns:p14="http://schemas.microsoft.com/office/powerpoint/2010/main" val="264061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solidFill>
                  <a:srgbClr val="833675"/>
                </a:solidFill>
              </a:defRPr>
            </a:lvl1pPr>
          </a:lstStyle>
          <a:p>
            <a:r>
              <a:rPr lang="nl-NL"/>
              <a:t>Klik om de stijl te bewerken</a:t>
            </a:r>
            <a:endParaRPr lang="nl-NL" dirty="0"/>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rgbClr val="83367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lvl1pPr>
              <a:defRPr>
                <a:solidFill>
                  <a:schemeClr val="bg1"/>
                </a:solidFill>
              </a:defRPr>
            </a:lvl1pPr>
          </a:lstStyle>
          <a:p>
            <a:fld id="{EB9D0D51-CB5F-4C45-A80F-3AB1C297CA8C}" type="datetimeFigureOut">
              <a:rPr lang="nl-NL" smtClean="0"/>
              <a:pPr/>
              <a:t>22-3-2021</a:t>
            </a:fld>
            <a:endParaRPr lang="nl-NL" dirty="0"/>
          </a:p>
        </p:txBody>
      </p:sp>
      <p:sp>
        <p:nvSpPr>
          <p:cNvPr id="5" name="Tijdelijke aanduiding voor voettekst 4"/>
          <p:cNvSpPr>
            <a:spLocks noGrp="1"/>
          </p:cNvSpPr>
          <p:nvPr>
            <p:ph type="ftr" sz="quarter" idx="11"/>
          </p:nvPr>
        </p:nvSpPr>
        <p:spPr/>
        <p:txBody>
          <a:bodyPr/>
          <a:lstStyle>
            <a:lvl1pPr>
              <a:defRPr>
                <a:solidFill>
                  <a:schemeClr val="bg1"/>
                </a:solidFill>
              </a:defRPr>
            </a:lvl1pPr>
          </a:lstStyle>
          <a:p>
            <a:endParaRPr lang="nl-NL" dirty="0"/>
          </a:p>
        </p:txBody>
      </p:sp>
      <p:sp>
        <p:nvSpPr>
          <p:cNvPr id="6" name="Tijdelijke aanduiding voor dianummer 5"/>
          <p:cNvSpPr>
            <a:spLocks noGrp="1"/>
          </p:cNvSpPr>
          <p:nvPr>
            <p:ph type="sldNum" sz="quarter" idx="12"/>
          </p:nvPr>
        </p:nvSpPr>
        <p:spPr/>
        <p:txBody>
          <a:bodyPr/>
          <a:lstStyle>
            <a:lvl1pPr>
              <a:defRPr>
                <a:solidFill>
                  <a:schemeClr val="bg1"/>
                </a:solidFill>
              </a:defRPr>
            </a:lvl1pPr>
          </a:lstStyle>
          <a:p>
            <a:fld id="{5BDAABFF-25A7-4794-AFE6-7FD3FD1AEB92}" type="slidenum">
              <a:rPr lang="nl-NL" smtClean="0"/>
              <a:pPr/>
              <a:t>‹nr.›</a:t>
            </a:fld>
            <a:endParaRPr lang="nl-NL" dirty="0"/>
          </a:p>
        </p:txBody>
      </p:sp>
    </p:spTree>
    <p:extLst>
      <p:ext uri="{BB962C8B-B14F-4D97-AF65-F5344CB8AC3E}">
        <p14:creationId xmlns:p14="http://schemas.microsoft.com/office/powerpoint/2010/main" val="3197517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lvl1pPr>
              <a:defRPr>
                <a:solidFill>
                  <a:srgbClr val="833675"/>
                </a:solidFill>
              </a:defRPr>
            </a:lvl1pPr>
            <a:lvl2pPr>
              <a:defRPr>
                <a:solidFill>
                  <a:srgbClr val="833675"/>
                </a:solidFill>
              </a:defRPr>
            </a:lvl2pPr>
            <a:lvl3pPr>
              <a:defRPr>
                <a:solidFill>
                  <a:srgbClr val="833675"/>
                </a:solidFill>
              </a:defRPr>
            </a:lvl3pPr>
            <a:lvl4pPr>
              <a:defRPr>
                <a:solidFill>
                  <a:srgbClr val="833675"/>
                </a:solidFill>
              </a:defRPr>
            </a:lvl4pPr>
            <a:lvl5pPr>
              <a:defRPr>
                <a:solidFill>
                  <a:srgbClr val="833675"/>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72200" y="1825625"/>
            <a:ext cx="5181600" cy="4351338"/>
          </a:xfrm>
        </p:spPr>
        <p:txBody>
          <a:bodyPr/>
          <a:lstStyle>
            <a:lvl1pPr>
              <a:defRPr>
                <a:solidFill>
                  <a:srgbClr val="833675"/>
                </a:solidFill>
              </a:defRPr>
            </a:lvl1pPr>
            <a:lvl2pPr>
              <a:defRPr>
                <a:solidFill>
                  <a:srgbClr val="833675"/>
                </a:solidFill>
              </a:defRPr>
            </a:lvl2pPr>
            <a:lvl3pPr>
              <a:defRPr>
                <a:solidFill>
                  <a:srgbClr val="833675"/>
                </a:solidFill>
              </a:defRPr>
            </a:lvl3pPr>
            <a:lvl4pPr>
              <a:defRPr>
                <a:solidFill>
                  <a:srgbClr val="833675"/>
                </a:solidFill>
              </a:defRPr>
            </a:lvl4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atum 4"/>
          <p:cNvSpPr>
            <a:spLocks noGrp="1"/>
          </p:cNvSpPr>
          <p:nvPr>
            <p:ph type="dt" sz="half" idx="10"/>
          </p:nvPr>
        </p:nvSpPr>
        <p:spPr/>
        <p:txBody>
          <a:bodyPr/>
          <a:lstStyle>
            <a:lvl1pPr>
              <a:defRPr>
                <a:solidFill>
                  <a:schemeClr val="bg1"/>
                </a:solidFill>
              </a:defRPr>
            </a:lvl1pPr>
          </a:lstStyle>
          <a:p>
            <a:fld id="{EB9D0D51-CB5F-4C45-A80F-3AB1C297CA8C}" type="datetimeFigureOut">
              <a:rPr lang="nl-NL" smtClean="0"/>
              <a:pPr/>
              <a:t>22-3-2021</a:t>
            </a:fld>
            <a:endParaRPr lang="nl-NL" dirty="0"/>
          </a:p>
        </p:txBody>
      </p:sp>
      <p:sp>
        <p:nvSpPr>
          <p:cNvPr id="6" name="Tijdelijke aanduiding voor voettekst 5"/>
          <p:cNvSpPr>
            <a:spLocks noGrp="1"/>
          </p:cNvSpPr>
          <p:nvPr>
            <p:ph type="ftr" sz="quarter" idx="11"/>
          </p:nvPr>
        </p:nvSpPr>
        <p:spPr/>
        <p:txBody>
          <a:bodyPr/>
          <a:lstStyle>
            <a:lvl1pPr>
              <a:defRPr>
                <a:solidFill>
                  <a:schemeClr val="bg1"/>
                </a:solidFill>
              </a:defRPr>
            </a:lvl1pPr>
          </a:lstStyle>
          <a:p>
            <a:endParaRPr lang="nl-NL" dirty="0"/>
          </a:p>
        </p:txBody>
      </p:sp>
      <p:sp>
        <p:nvSpPr>
          <p:cNvPr id="7" name="Tijdelijke aanduiding voor dianummer 6"/>
          <p:cNvSpPr>
            <a:spLocks noGrp="1"/>
          </p:cNvSpPr>
          <p:nvPr>
            <p:ph type="sldNum" sz="quarter" idx="12"/>
          </p:nvPr>
        </p:nvSpPr>
        <p:spPr/>
        <p:txBody>
          <a:bodyPr/>
          <a:lstStyle>
            <a:lvl1pPr>
              <a:defRPr>
                <a:solidFill>
                  <a:schemeClr val="bg1"/>
                </a:solidFill>
              </a:defRPr>
            </a:lvl1pPr>
          </a:lstStyle>
          <a:p>
            <a:fld id="{5BDAABFF-25A7-4794-AFE6-7FD3FD1AEB92}" type="slidenum">
              <a:rPr lang="nl-NL" smtClean="0"/>
              <a:pPr/>
              <a:t>‹nr.›</a:t>
            </a:fld>
            <a:endParaRPr lang="nl-NL" dirty="0"/>
          </a:p>
        </p:txBody>
      </p:sp>
    </p:spTree>
    <p:extLst>
      <p:ext uri="{BB962C8B-B14F-4D97-AF65-F5344CB8AC3E}">
        <p14:creationId xmlns:p14="http://schemas.microsoft.com/office/powerpoint/2010/main" val="2088892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solidFill>
                  <a:srgbClr val="83367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lvl1pPr>
              <a:defRPr>
                <a:solidFill>
                  <a:srgbClr val="833675"/>
                </a:solidFill>
              </a:defRPr>
            </a:lvl1pPr>
            <a:lvl2pPr>
              <a:defRPr>
                <a:solidFill>
                  <a:srgbClr val="833675"/>
                </a:solidFill>
              </a:defRPr>
            </a:lvl2pPr>
            <a:lvl3pPr>
              <a:defRPr>
                <a:solidFill>
                  <a:srgbClr val="833675"/>
                </a:solidFill>
              </a:defRPr>
            </a:lvl3pPr>
            <a:lvl4pPr>
              <a:defRPr>
                <a:solidFill>
                  <a:srgbClr val="833675"/>
                </a:solidFill>
              </a:defRPr>
            </a:lvl4pPr>
            <a:lvl5pPr>
              <a:defRPr>
                <a:solidFill>
                  <a:srgbClr val="833675"/>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solidFill>
                  <a:srgbClr val="83367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lvl1pPr>
              <a:defRPr>
                <a:solidFill>
                  <a:srgbClr val="833675"/>
                </a:solidFill>
              </a:defRPr>
            </a:lvl1pPr>
            <a:lvl2pPr>
              <a:defRPr>
                <a:solidFill>
                  <a:srgbClr val="833675"/>
                </a:solidFill>
              </a:defRPr>
            </a:lvl2pPr>
            <a:lvl3pPr>
              <a:defRPr>
                <a:solidFill>
                  <a:srgbClr val="833675"/>
                </a:solidFill>
              </a:defRPr>
            </a:lvl3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atum 6"/>
          <p:cNvSpPr>
            <a:spLocks noGrp="1"/>
          </p:cNvSpPr>
          <p:nvPr>
            <p:ph type="dt" sz="half" idx="10"/>
          </p:nvPr>
        </p:nvSpPr>
        <p:spPr/>
        <p:txBody>
          <a:bodyPr/>
          <a:lstStyle>
            <a:lvl1pPr>
              <a:defRPr>
                <a:solidFill>
                  <a:schemeClr val="bg1"/>
                </a:solidFill>
              </a:defRPr>
            </a:lvl1pPr>
          </a:lstStyle>
          <a:p>
            <a:fld id="{EB9D0D51-CB5F-4C45-A80F-3AB1C297CA8C}" type="datetimeFigureOut">
              <a:rPr lang="nl-NL" smtClean="0"/>
              <a:pPr/>
              <a:t>22-3-2021</a:t>
            </a:fld>
            <a:endParaRPr lang="nl-NL"/>
          </a:p>
        </p:txBody>
      </p:sp>
      <p:sp>
        <p:nvSpPr>
          <p:cNvPr id="8" name="Tijdelijke aanduiding voor voettekst 7"/>
          <p:cNvSpPr>
            <a:spLocks noGrp="1"/>
          </p:cNvSpPr>
          <p:nvPr>
            <p:ph type="ftr" sz="quarter" idx="11"/>
          </p:nvPr>
        </p:nvSpPr>
        <p:spPr/>
        <p:txBody>
          <a:bodyPr/>
          <a:lstStyle>
            <a:lvl1pPr>
              <a:defRPr>
                <a:solidFill>
                  <a:schemeClr val="bg1"/>
                </a:solidFill>
              </a:defRPr>
            </a:lvl1pPr>
          </a:lstStyle>
          <a:p>
            <a:endParaRPr lang="nl-NL"/>
          </a:p>
        </p:txBody>
      </p:sp>
      <p:sp>
        <p:nvSpPr>
          <p:cNvPr id="9" name="Tijdelijke aanduiding voor dianummer 8"/>
          <p:cNvSpPr>
            <a:spLocks noGrp="1"/>
          </p:cNvSpPr>
          <p:nvPr>
            <p:ph type="sldNum" sz="quarter" idx="12"/>
          </p:nvPr>
        </p:nvSpPr>
        <p:spPr/>
        <p:txBody>
          <a:bodyPr/>
          <a:lstStyle>
            <a:lvl1pPr>
              <a:defRPr>
                <a:solidFill>
                  <a:schemeClr val="bg1"/>
                </a:solidFill>
              </a:defRPr>
            </a:lvl1pPr>
          </a:lstStyle>
          <a:p>
            <a:fld id="{5BDAABFF-25A7-4794-AFE6-7FD3FD1AEB92}" type="slidenum">
              <a:rPr lang="nl-NL" smtClean="0"/>
              <a:pPr/>
              <a:t>‹nr.›</a:t>
            </a:fld>
            <a:endParaRPr lang="nl-NL"/>
          </a:p>
        </p:txBody>
      </p:sp>
    </p:spTree>
    <p:extLst>
      <p:ext uri="{BB962C8B-B14F-4D97-AF65-F5344CB8AC3E}">
        <p14:creationId xmlns:p14="http://schemas.microsoft.com/office/powerpoint/2010/main" val="3359380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833675"/>
                </a:solidFill>
              </a:defRPr>
            </a:lvl1pPr>
          </a:lstStyle>
          <a:p>
            <a:r>
              <a:rPr lang="nl-NL"/>
              <a:t>Klik om de stijl te bewerken</a:t>
            </a:r>
            <a:endParaRPr lang="nl-NL" dirty="0"/>
          </a:p>
        </p:txBody>
      </p:sp>
      <p:sp>
        <p:nvSpPr>
          <p:cNvPr id="3" name="Tijdelijke aanduiding voor datum 2"/>
          <p:cNvSpPr>
            <a:spLocks noGrp="1"/>
          </p:cNvSpPr>
          <p:nvPr>
            <p:ph type="dt" sz="half" idx="10"/>
          </p:nvPr>
        </p:nvSpPr>
        <p:spPr/>
        <p:txBody>
          <a:bodyPr/>
          <a:lstStyle>
            <a:lvl1pPr>
              <a:defRPr>
                <a:solidFill>
                  <a:schemeClr val="bg1"/>
                </a:solidFill>
              </a:defRPr>
            </a:lvl1pPr>
          </a:lstStyle>
          <a:p>
            <a:fld id="{EB9D0D51-CB5F-4C45-A80F-3AB1C297CA8C}" type="datetimeFigureOut">
              <a:rPr lang="nl-NL" smtClean="0"/>
              <a:pPr/>
              <a:t>22-3-2021</a:t>
            </a:fld>
            <a:endParaRPr lang="nl-NL"/>
          </a:p>
        </p:txBody>
      </p:sp>
      <p:sp>
        <p:nvSpPr>
          <p:cNvPr id="4" name="Tijdelijke aanduiding voor voettekst 3"/>
          <p:cNvSpPr>
            <a:spLocks noGrp="1"/>
          </p:cNvSpPr>
          <p:nvPr>
            <p:ph type="ftr" sz="quarter" idx="11"/>
          </p:nvPr>
        </p:nvSpPr>
        <p:spPr/>
        <p:txBody>
          <a:bodyPr/>
          <a:lstStyle>
            <a:lvl1pPr>
              <a:defRPr>
                <a:solidFill>
                  <a:schemeClr val="bg1"/>
                </a:solidFill>
              </a:defRPr>
            </a:lvl1pPr>
          </a:lstStyle>
          <a:p>
            <a:endParaRPr lang="nl-NL"/>
          </a:p>
        </p:txBody>
      </p:sp>
      <p:sp>
        <p:nvSpPr>
          <p:cNvPr id="5" name="Tijdelijke aanduiding voor dianummer 4"/>
          <p:cNvSpPr>
            <a:spLocks noGrp="1"/>
          </p:cNvSpPr>
          <p:nvPr>
            <p:ph type="sldNum" sz="quarter" idx="12"/>
          </p:nvPr>
        </p:nvSpPr>
        <p:spPr/>
        <p:txBody>
          <a:bodyPr/>
          <a:lstStyle>
            <a:lvl1pPr>
              <a:defRPr>
                <a:solidFill>
                  <a:schemeClr val="bg1"/>
                </a:solidFill>
              </a:defRPr>
            </a:lvl1pPr>
          </a:lstStyle>
          <a:p>
            <a:fld id="{5BDAABFF-25A7-4794-AFE6-7FD3FD1AEB92}" type="slidenum">
              <a:rPr lang="nl-NL" smtClean="0"/>
              <a:pPr/>
              <a:t>‹nr.›</a:t>
            </a:fld>
            <a:endParaRPr lang="nl-NL"/>
          </a:p>
        </p:txBody>
      </p:sp>
    </p:spTree>
    <p:extLst>
      <p:ext uri="{BB962C8B-B14F-4D97-AF65-F5344CB8AC3E}">
        <p14:creationId xmlns:p14="http://schemas.microsoft.com/office/powerpoint/2010/main" val="4016308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solidFill>
                  <a:schemeClr val="bg1"/>
                </a:solidFill>
              </a:defRPr>
            </a:lvl1pPr>
          </a:lstStyle>
          <a:p>
            <a:fld id="{EB9D0D51-CB5F-4C45-A80F-3AB1C297CA8C}" type="datetimeFigureOut">
              <a:rPr lang="nl-NL" smtClean="0"/>
              <a:pPr/>
              <a:t>22-3-2021</a:t>
            </a:fld>
            <a:endParaRPr lang="nl-NL"/>
          </a:p>
        </p:txBody>
      </p:sp>
      <p:sp>
        <p:nvSpPr>
          <p:cNvPr id="3" name="Tijdelijke aanduiding voor voettekst 2"/>
          <p:cNvSpPr>
            <a:spLocks noGrp="1"/>
          </p:cNvSpPr>
          <p:nvPr>
            <p:ph type="ftr" sz="quarter" idx="11"/>
          </p:nvPr>
        </p:nvSpPr>
        <p:spPr/>
        <p:txBody>
          <a:bodyPr/>
          <a:lstStyle>
            <a:lvl1pPr>
              <a:defRPr>
                <a:solidFill>
                  <a:schemeClr val="bg1"/>
                </a:solidFill>
              </a:defRPr>
            </a:lvl1pPr>
          </a:lstStyle>
          <a:p>
            <a:endParaRPr lang="nl-NL"/>
          </a:p>
        </p:txBody>
      </p:sp>
      <p:sp>
        <p:nvSpPr>
          <p:cNvPr id="4" name="Tijdelijke aanduiding voor dianummer 3"/>
          <p:cNvSpPr>
            <a:spLocks noGrp="1"/>
          </p:cNvSpPr>
          <p:nvPr>
            <p:ph type="sldNum" sz="quarter" idx="12"/>
          </p:nvPr>
        </p:nvSpPr>
        <p:spPr/>
        <p:txBody>
          <a:bodyPr/>
          <a:lstStyle>
            <a:lvl1pPr>
              <a:defRPr>
                <a:solidFill>
                  <a:schemeClr val="bg1"/>
                </a:solidFill>
              </a:defRPr>
            </a:lvl1pPr>
          </a:lstStyle>
          <a:p>
            <a:fld id="{5BDAABFF-25A7-4794-AFE6-7FD3FD1AEB92}" type="slidenum">
              <a:rPr lang="nl-NL" smtClean="0"/>
              <a:pPr/>
              <a:t>‹nr.›</a:t>
            </a:fld>
            <a:endParaRPr lang="nl-NL"/>
          </a:p>
        </p:txBody>
      </p:sp>
    </p:spTree>
    <p:extLst>
      <p:ext uri="{BB962C8B-B14F-4D97-AF65-F5344CB8AC3E}">
        <p14:creationId xmlns:p14="http://schemas.microsoft.com/office/powerpoint/2010/main" val="1944944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solidFill>
                  <a:schemeClr val="tx1"/>
                </a:solidFill>
              </a:defRPr>
            </a:lvl1pPr>
          </a:lstStyle>
          <a:p>
            <a:fld id="{EB9D0D51-CB5F-4C45-A80F-3AB1C297CA8C}" type="datetimeFigureOut">
              <a:rPr lang="nl-NL" smtClean="0"/>
              <a:pPr/>
              <a:t>22-3-2021</a:t>
            </a:fld>
            <a:endParaRPr lang="nl-NL"/>
          </a:p>
        </p:txBody>
      </p:sp>
      <p:sp>
        <p:nvSpPr>
          <p:cNvPr id="3" name="Tijdelijke aanduiding voor voettekst 2"/>
          <p:cNvSpPr>
            <a:spLocks noGrp="1"/>
          </p:cNvSpPr>
          <p:nvPr>
            <p:ph type="ftr" sz="quarter" idx="11"/>
          </p:nvPr>
        </p:nvSpPr>
        <p:spPr/>
        <p:txBody>
          <a:bodyPr/>
          <a:lstStyle>
            <a:lvl1pPr>
              <a:defRPr>
                <a:solidFill>
                  <a:schemeClr val="tx1"/>
                </a:solidFill>
              </a:defRPr>
            </a:lvl1pPr>
          </a:lstStyle>
          <a:p>
            <a:endParaRPr lang="nl-NL"/>
          </a:p>
        </p:txBody>
      </p:sp>
      <p:sp>
        <p:nvSpPr>
          <p:cNvPr id="4" name="Tijdelijke aanduiding voor dianummer 3"/>
          <p:cNvSpPr>
            <a:spLocks noGrp="1"/>
          </p:cNvSpPr>
          <p:nvPr>
            <p:ph type="sldNum" sz="quarter" idx="12"/>
          </p:nvPr>
        </p:nvSpPr>
        <p:spPr/>
        <p:txBody>
          <a:bodyPr/>
          <a:lstStyle>
            <a:lvl1pPr>
              <a:defRPr>
                <a:solidFill>
                  <a:schemeClr val="tx1"/>
                </a:solidFill>
              </a:defRPr>
            </a:lvl1pPr>
          </a:lstStyle>
          <a:p>
            <a:fld id="{5BDAABFF-25A7-4794-AFE6-7FD3FD1AEB92}" type="slidenum">
              <a:rPr lang="nl-NL" smtClean="0"/>
              <a:pPr/>
              <a:t>‹nr.›</a:t>
            </a:fld>
            <a:endParaRPr lang="nl-NL"/>
          </a:p>
        </p:txBody>
      </p:sp>
    </p:spTree>
    <p:extLst>
      <p:ext uri="{BB962C8B-B14F-4D97-AF65-F5344CB8AC3E}">
        <p14:creationId xmlns:p14="http://schemas.microsoft.com/office/powerpoint/2010/main" val="1231750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1825625"/>
            <a:ext cx="105156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838200" y="3505835"/>
            <a:ext cx="10515600" cy="4351338"/>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9D0D51-CB5F-4C45-A80F-3AB1C297CA8C}" type="datetimeFigureOut">
              <a:rPr lang="nl-NL" smtClean="0"/>
              <a:t>22-3-2021</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AABFF-25A7-4794-AFE6-7FD3FD1AEB92}" type="slidenum">
              <a:rPr lang="nl-NL" smtClean="0"/>
              <a:t>‹nr.›</a:t>
            </a:fld>
            <a:endParaRPr lang="nl-NL"/>
          </a:p>
        </p:txBody>
      </p:sp>
    </p:spTree>
    <p:extLst>
      <p:ext uri="{BB962C8B-B14F-4D97-AF65-F5344CB8AC3E}">
        <p14:creationId xmlns:p14="http://schemas.microsoft.com/office/powerpoint/2010/main" val="68327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61" r:id="rId9"/>
    <p:sldLayoutId id="2147483656" r:id="rId10"/>
    <p:sldLayoutId id="2147483657" r:id="rId11"/>
    <p:sldLayoutId id="2147483662" r:id="rId12"/>
  </p:sldLayoutIdLst>
  <p:txStyles>
    <p:title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emf"/><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2"/>
          <a:stretch>
            <a:fillRect/>
          </a:stretch>
        </p:blipFill>
        <p:spPr>
          <a:xfrm>
            <a:off x="0" y="307439"/>
            <a:ext cx="3309810" cy="3294599"/>
          </a:xfrm>
          <a:prstGeom prst="rect">
            <a:avLst/>
          </a:prstGeom>
        </p:spPr>
      </p:pic>
      <p:sp>
        <p:nvSpPr>
          <p:cNvPr id="2" name="Titel 1"/>
          <p:cNvSpPr>
            <a:spLocks noGrp="1"/>
          </p:cNvSpPr>
          <p:nvPr>
            <p:ph type="ctrTitle"/>
          </p:nvPr>
        </p:nvSpPr>
        <p:spPr>
          <a:xfrm>
            <a:off x="949719" y="1087239"/>
            <a:ext cx="9144000" cy="2387600"/>
          </a:xfrm>
        </p:spPr>
        <p:txBody>
          <a:bodyPr>
            <a:normAutofit/>
          </a:bodyPr>
          <a:lstStyle/>
          <a:p>
            <a:r>
              <a:rPr lang="nl-NL" sz="3600" dirty="0"/>
              <a:t>Thema avond 22 maart 2021</a:t>
            </a:r>
            <a:br>
              <a:rPr lang="nl-NL" sz="3600" dirty="0"/>
            </a:br>
            <a:r>
              <a:rPr lang="nl-NL" sz="3600" dirty="0"/>
              <a:t>KLIMAAT  BIODIVERSITEIT  </a:t>
            </a:r>
            <a:br>
              <a:rPr lang="nl-NL" sz="3600" dirty="0"/>
            </a:br>
            <a:endParaRPr lang="nl-NL" sz="3600" dirty="0"/>
          </a:p>
        </p:txBody>
      </p:sp>
      <p:sp>
        <p:nvSpPr>
          <p:cNvPr id="3" name="Ondertitel 2"/>
          <p:cNvSpPr>
            <a:spLocks noGrp="1"/>
          </p:cNvSpPr>
          <p:nvPr>
            <p:ph type="subTitle" idx="1"/>
          </p:nvPr>
        </p:nvSpPr>
        <p:spPr/>
        <p:txBody>
          <a:bodyPr>
            <a:normAutofit lnSpcReduction="10000"/>
          </a:bodyPr>
          <a:lstStyle/>
          <a:p>
            <a:pPr marL="342900" indent="-342900" algn="l">
              <a:buFontTx/>
              <a:buChar char="-"/>
            </a:pPr>
            <a:r>
              <a:rPr lang="nl-NL" dirty="0"/>
              <a:t>Gespreksleider				Rob van der Velde</a:t>
            </a:r>
          </a:p>
          <a:p>
            <a:pPr marL="342900" indent="-342900" algn="l">
              <a:buFontTx/>
              <a:buChar char="-"/>
            </a:pPr>
            <a:endParaRPr lang="nl-NL" dirty="0"/>
          </a:p>
          <a:p>
            <a:pPr marL="342900" indent="-342900" algn="l">
              <a:buFontTx/>
              <a:buChar char="-"/>
            </a:pPr>
            <a:r>
              <a:rPr lang="nl-NL" dirty="0">
                <a:solidFill>
                  <a:schemeClr val="accent5">
                    <a:lumMod val="60000"/>
                    <a:lumOff val="40000"/>
                  </a:schemeClr>
                </a:solidFill>
              </a:rPr>
              <a:t>Biodiversiteit                                         André te Brake </a:t>
            </a:r>
          </a:p>
          <a:p>
            <a:pPr marL="342900" indent="-342900" algn="l">
              <a:buFontTx/>
              <a:buChar char="-"/>
            </a:pPr>
            <a:r>
              <a:rPr lang="nl-NL" dirty="0"/>
              <a:t>Klimaat 		                                 Stephan Papen</a:t>
            </a:r>
          </a:p>
          <a:p>
            <a:pPr marL="342900" indent="-342900" algn="l">
              <a:buFontTx/>
              <a:buChar char="-"/>
            </a:pPr>
            <a:endParaRPr lang="nl-NL" dirty="0"/>
          </a:p>
        </p:txBody>
      </p:sp>
      <p:sp>
        <p:nvSpPr>
          <p:cNvPr id="4" name="Tekstvak 3"/>
          <p:cNvSpPr txBox="1"/>
          <p:nvPr/>
        </p:nvSpPr>
        <p:spPr>
          <a:xfrm rot="19846766">
            <a:off x="4237956" y="3338913"/>
            <a:ext cx="2987474" cy="1015663"/>
          </a:xfrm>
          <a:prstGeom prst="rect">
            <a:avLst/>
          </a:prstGeom>
          <a:solidFill>
            <a:srgbClr val="FFFF00"/>
          </a:solidFill>
        </p:spPr>
        <p:txBody>
          <a:bodyPr wrap="square" rtlCol="0">
            <a:spAutoFit/>
          </a:bodyPr>
          <a:lstStyle/>
          <a:p>
            <a:r>
              <a:rPr lang="nl-NL" sz="6000" b="1" dirty="0">
                <a:solidFill>
                  <a:srgbClr val="FF0000"/>
                </a:solidFill>
              </a:rPr>
              <a:t>PAUZE</a:t>
            </a:r>
          </a:p>
        </p:txBody>
      </p:sp>
    </p:spTree>
    <p:extLst>
      <p:ext uri="{BB962C8B-B14F-4D97-AF65-F5344CB8AC3E}">
        <p14:creationId xmlns:p14="http://schemas.microsoft.com/office/powerpoint/2010/main" val="3618991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Projectplan      DPRA 2019 </a:t>
            </a:r>
          </a:p>
        </p:txBody>
      </p:sp>
      <p:sp>
        <p:nvSpPr>
          <p:cNvPr id="3" name="Tijdelijke aanduiding voor inhoud 2"/>
          <p:cNvSpPr>
            <a:spLocks noGrp="1"/>
          </p:cNvSpPr>
          <p:nvPr>
            <p:ph idx="1"/>
          </p:nvPr>
        </p:nvSpPr>
        <p:spPr>
          <a:xfrm>
            <a:off x="3373497" y="2031867"/>
            <a:ext cx="9796223" cy="3656798"/>
          </a:xfrm>
        </p:spPr>
        <p:txBody>
          <a:bodyPr/>
          <a:lstStyle/>
          <a:p>
            <a:endParaRPr lang="nl-NL" dirty="0"/>
          </a:p>
        </p:txBody>
      </p:sp>
      <p:pic>
        <p:nvPicPr>
          <p:cNvPr id="1027" name="Afbeelding 1" descr="image001"/>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742252"/>
            <a:ext cx="10694504" cy="6236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4296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Projectplan      DPRA 2019 </a:t>
            </a:r>
          </a:p>
        </p:txBody>
      </p:sp>
      <p:sp>
        <p:nvSpPr>
          <p:cNvPr id="3" name="Tijdelijke aanduiding voor inhoud 2"/>
          <p:cNvSpPr>
            <a:spLocks noGrp="1"/>
          </p:cNvSpPr>
          <p:nvPr>
            <p:ph idx="1"/>
          </p:nvPr>
        </p:nvSpPr>
        <p:spPr>
          <a:xfrm>
            <a:off x="3373497" y="2031867"/>
            <a:ext cx="9796223" cy="3656798"/>
          </a:xfrm>
        </p:spPr>
        <p:txBody>
          <a:bodyPr/>
          <a:lstStyle/>
          <a:p>
            <a:endParaRPr lang="nl-NL" dirty="0"/>
          </a:p>
        </p:txBody>
      </p:sp>
      <p:grpSp>
        <p:nvGrpSpPr>
          <p:cNvPr id="20" name="Groep 19"/>
          <p:cNvGrpSpPr/>
          <p:nvPr/>
        </p:nvGrpSpPr>
        <p:grpSpPr>
          <a:xfrm>
            <a:off x="0" y="767875"/>
            <a:ext cx="10694504" cy="6413381"/>
            <a:chOff x="0" y="632790"/>
            <a:chExt cx="10694504" cy="6413381"/>
          </a:xfrm>
        </p:grpSpPr>
        <p:pic>
          <p:nvPicPr>
            <p:cNvPr id="1027" name="Afbeelding 1" descr="image001"/>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632790"/>
              <a:ext cx="10694504" cy="6236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ebogen verbindingslijn 4"/>
            <p:cNvCxnSpPr/>
            <p:nvPr/>
          </p:nvCxnSpPr>
          <p:spPr>
            <a:xfrm rot="16200000" flipH="1">
              <a:off x="3428794" y="4237043"/>
              <a:ext cx="5614986" cy="3269"/>
            </a:xfrm>
            <a:prstGeom prst="bentConnector3">
              <a:avLst>
                <a:gd name="adj1" fmla="val 50000"/>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oelichting met afgeronde rechthoek 11"/>
            <p:cNvSpPr/>
            <p:nvPr/>
          </p:nvSpPr>
          <p:spPr>
            <a:xfrm>
              <a:off x="2543175" y="5780393"/>
              <a:ext cx="2459454" cy="612648"/>
            </a:xfrm>
            <a:prstGeom prst="wedgeRoundRectCallout">
              <a:avLst>
                <a:gd name="adj1" fmla="val 99743"/>
                <a:gd name="adj2" fmla="val -236007"/>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solidFill>
                    <a:srgbClr val="FF0000"/>
                  </a:solidFill>
                </a:rPr>
                <a:t>VOORTGANG  EIND 2020</a:t>
              </a:r>
            </a:p>
          </p:txBody>
        </p:sp>
      </p:grpSp>
    </p:spTree>
    <p:extLst>
      <p:ext uri="{BB962C8B-B14F-4D97-AF65-F5344CB8AC3E}">
        <p14:creationId xmlns:p14="http://schemas.microsoft.com/office/powerpoint/2010/main" val="2773617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Klimaateffect atlas                           OOST GELRE </a:t>
            </a:r>
          </a:p>
        </p:txBody>
      </p:sp>
      <p:sp>
        <p:nvSpPr>
          <p:cNvPr id="6" name="Tijdelijke aanduiding voor inhoud 5"/>
          <p:cNvSpPr>
            <a:spLocks noGrp="1"/>
          </p:cNvSpPr>
          <p:nvPr>
            <p:ph idx="1"/>
          </p:nvPr>
        </p:nvSpPr>
        <p:spPr/>
        <p:txBody>
          <a:bodyPr/>
          <a:lstStyle/>
          <a:p>
            <a:endParaRPr lang="nl-NL" dirty="0"/>
          </a:p>
        </p:txBody>
      </p:sp>
      <p:grpSp>
        <p:nvGrpSpPr>
          <p:cNvPr id="9" name="Groep 8"/>
          <p:cNvGrpSpPr/>
          <p:nvPr/>
        </p:nvGrpSpPr>
        <p:grpSpPr>
          <a:xfrm>
            <a:off x="328232" y="676589"/>
            <a:ext cx="11535536" cy="5981386"/>
            <a:chOff x="328232" y="833751"/>
            <a:chExt cx="11535536" cy="5830575"/>
          </a:xfrm>
        </p:grpSpPr>
        <p:pic>
          <p:nvPicPr>
            <p:cNvPr id="7" name="Afbeelding 6"/>
            <p:cNvPicPr>
              <a:picLocks noChangeAspect="1"/>
            </p:cNvPicPr>
            <p:nvPr/>
          </p:nvPicPr>
          <p:blipFill>
            <a:blip r:embed="rId2"/>
            <a:stretch>
              <a:fillRect/>
            </a:stretch>
          </p:blipFill>
          <p:spPr>
            <a:xfrm>
              <a:off x="328232" y="833751"/>
              <a:ext cx="11535536" cy="5830575"/>
            </a:xfrm>
            <a:prstGeom prst="rect">
              <a:avLst/>
            </a:prstGeom>
          </p:spPr>
        </p:pic>
        <p:sp>
          <p:nvSpPr>
            <p:cNvPr id="8" name="Ovaal 7"/>
            <p:cNvSpPr/>
            <p:nvPr/>
          </p:nvSpPr>
          <p:spPr>
            <a:xfrm>
              <a:off x="1068946" y="1828800"/>
              <a:ext cx="3348508" cy="1120462"/>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 name="Tekstvak 2"/>
          <p:cNvSpPr txBox="1"/>
          <p:nvPr/>
        </p:nvSpPr>
        <p:spPr>
          <a:xfrm rot="20822724">
            <a:off x="731598" y="3279766"/>
            <a:ext cx="10904561" cy="369332"/>
          </a:xfrm>
          <a:prstGeom prst="rect">
            <a:avLst/>
          </a:prstGeom>
          <a:solidFill>
            <a:srgbClr val="FFFF00"/>
          </a:solidFill>
        </p:spPr>
        <p:txBody>
          <a:bodyPr wrap="square" rtlCol="0">
            <a:spAutoFit/>
          </a:bodyPr>
          <a:lstStyle/>
          <a:p>
            <a:r>
              <a:rPr lang="nl-NL" u="sng" dirty="0">
                <a:solidFill>
                  <a:srgbClr val="FFFF00"/>
                </a:solidFill>
                <a:hlinkClick r:id="rId3"/>
              </a:rPr>
              <a:t>https://wrij.maps.arcgis.com/apps/MapSeries/index.html?appid=4710ab7e4ccc41aa8473c60685d1b36b</a:t>
            </a:r>
            <a:endParaRPr lang="nl-NL" dirty="0">
              <a:solidFill>
                <a:srgbClr val="FFFF00"/>
              </a:solidFill>
            </a:endParaRPr>
          </a:p>
        </p:txBody>
      </p:sp>
    </p:spTree>
    <p:extLst>
      <p:ext uri="{BB962C8B-B14F-4D97-AF65-F5344CB8AC3E}">
        <p14:creationId xmlns:p14="http://schemas.microsoft.com/office/powerpoint/2010/main" val="2424436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Stresstest kaart             wateroverlast</a:t>
            </a:r>
          </a:p>
        </p:txBody>
      </p:sp>
      <p:pic>
        <p:nvPicPr>
          <p:cNvPr id="4" name="Tijdelijke aanduiding voor inhoud 3"/>
          <p:cNvPicPr>
            <a:picLocks noGrp="1" noChangeAspect="1"/>
          </p:cNvPicPr>
          <p:nvPr>
            <p:ph idx="1"/>
          </p:nvPr>
        </p:nvPicPr>
        <p:blipFill>
          <a:blip r:embed="rId2"/>
          <a:stretch>
            <a:fillRect/>
          </a:stretch>
        </p:blipFill>
        <p:spPr>
          <a:xfrm>
            <a:off x="260032" y="714261"/>
            <a:ext cx="11584306" cy="6143739"/>
          </a:xfrm>
          <a:prstGeom prst="rect">
            <a:avLst/>
          </a:prstGeom>
        </p:spPr>
      </p:pic>
      <p:pic>
        <p:nvPicPr>
          <p:cNvPr id="5" name="Afbeelding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 y="971550"/>
            <a:ext cx="1958780" cy="671682"/>
          </a:xfrm>
          <a:prstGeom prst="rect">
            <a:avLst/>
          </a:prstGeom>
        </p:spPr>
      </p:pic>
    </p:spTree>
    <p:extLst>
      <p:ext uri="{BB962C8B-B14F-4D97-AF65-F5344CB8AC3E}">
        <p14:creationId xmlns:p14="http://schemas.microsoft.com/office/powerpoint/2010/main" val="122973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dirty="0"/>
          </a:p>
        </p:txBody>
      </p:sp>
      <p:pic>
        <p:nvPicPr>
          <p:cNvPr id="3" name="Tijdelijke aanduiding voor inhoud 2"/>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212205" y="1714499"/>
            <a:ext cx="3629666" cy="2630488"/>
          </a:xfrm>
          <a:prstGeom prst="rect">
            <a:avLst/>
          </a:prstGeom>
          <a:effectLst>
            <a:outerShdw blurRad="50800" dist="114300" dir="2700000" algn="tl" rotWithShape="0">
              <a:prstClr val="black">
                <a:alpha val="40000"/>
              </a:prstClr>
            </a:outerShdw>
          </a:effectLst>
        </p:spPr>
      </p:pic>
      <p:pic>
        <p:nvPicPr>
          <p:cNvPr id="4" name="Tijdelijke aanduiding voor inhoud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35705" y="4493962"/>
            <a:ext cx="3865562" cy="2222500"/>
          </a:xfrm>
          <a:prstGeom prst="rect">
            <a:avLst/>
          </a:prstGeom>
          <a:noFill/>
          <a:ln w="76200">
            <a:noFill/>
            <a:miter lim="800000"/>
            <a:headEnd/>
            <a:tailEnd/>
          </a:ln>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Afbeelding 1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30263" y="4493962"/>
            <a:ext cx="3271838" cy="2171700"/>
          </a:xfrm>
          <a:prstGeom prst="rect">
            <a:avLst/>
          </a:prstGeom>
          <a:noFill/>
          <a:ln w="76200">
            <a:noFill/>
            <a:miter lim="800000"/>
            <a:headEnd/>
            <a:tailEnd/>
          </a:ln>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9"/>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5770" y="1714499"/>
            <a:ext cx="3960812" cy="2630488"/>
          </a:xfrm>
          <a:prstGeom prst="rect">
            <a:avLst/>
          </a:prstGeom>
          <a:noFill/>
          <a:ln w="76200">
            <a:noFill/>
            <a:miter lim="800000"/>
            <a:headEnd/>
            <a:tailEnd/>
          </a:ln>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8" name="Titel 1"/>
          <p:cNvSpPr txBox="1">
            <a:spLocks/>
          </p:cNvSpPr>
          <p:nvPr/>
        </p:nvSpPr>
        <p:spPr>
          <a:xfrm>
            <a:off x="286501" y="814134"/>
            <a:ext cx="10515600" cy="900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33675"/>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83367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3600" dirty="0">
                <a:ea typeface="ＭＳ Ｐゴシック" panose="020B0600070205080204" pitchFamily="34" charset="-128"/>
              </a:rPr>
              <a:t>Extremen: WATEROVERLAST </a:t>
            </a:r>
            <a:r>
              <a:rPr lang="nl-NL" altLang="nl-NL" sz="2000" dirty="0">
                <a:ea typeface="ＭＳ Ｐゴシック" panose="020B0600070205080204" pitchFamily="34" charset="-128"/>
              </a:rPr>
              <a:t>26 augustus 2010</a:t>
            </a:r>
          </a:p>
        </p:txBody>
      </p:sp>
    </p:spTree>
    <p:extLst>
      <p:ext uri="{BB962C8B-B14F-4D97-AF65-F5344CB8AC3E}">
        <p14:creationId xmlns:p14="http://schemas.microsoft.com/office/powerpoint/2010/main" val="3896527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Stresstest kaart                 Droogte</a:t>
            </a:r>
          </a:p>
        </p:txBody>
      </p:sp>
      <p:pic>
        <p:nvPicPr>
          <p:cNvPr id="4" name="Tijdelijke aanduiding voor inhoud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65963" y="700086"/>
            <a:ext cx="11812677" cy="5943602"/>
          </a:xfrm>
          <a:prstGeom prst="rect">
            <a:avLst/>
          </a:prstGeom>
        </p:spPr>
      </p:pic>
      <p:pic>
        <p:nvPicPr>
          <p:cNvPr id="5" name="Afbeelding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24694" y="989428"/>
            <a:ext cx="1556942" cy="538382"/>
          </a:xfrm>
          <a:prstGeom prst="rect">
            <a:avLst/>
          </a:prstGeom>
        </p:spPr>
      </p:pic>
    </p:spTree>
    <p:extLst>
      <p:ext uri="{BB962C8B-B14F-4D97-AF65-F5344CB8AC3E}">
        <p14:creationId xmlns:p14="http://schemas.microsoft.com/office/powerpoint/2010/main" val="2110049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dirty="0"/>
          </a:p>
        </p:txBody>
      </p:sp>
      <p:pic>
        <p:nvPicPr>
          <p:cNvPr id="4" name="Tijdelijke aanduiding voor inhoud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662348" y="1543310"/>
            <a:ext cx="3867901" cy="2812402"/>
          </a:xfrm>
          <a:prstGeom prst="rect">
            <a:avLst/>
          </a:prstGeom>
          <a:effectLst>
            <a:outerShdw blurRad="50800" dist="139700" dir="2700000" algn="tl" rotWithShape="0">
              <a:prstClr val="black">
                <a:alpha val="40000"/>
              </a:prstClr>
            </a:outerShdw>
          </a:effectLst>
        </p:spPr>
      </p:pic>
      <p:sp>
        <p:nvSpPr>
          <p:cNvPr id="8" name="Titel 1"/>
          <p:cNvSpPr txBox="1">
            <a:spLocks/>
          </p:cNvSpPr>
          <p:nvPr/>
        </p:nvSpPr>
        <p:spPr>
          <a:xfrm>
            <a:off x="286501" y="814134"/>
            <a:ext cx="10515600" cy="900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33675"/>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83367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3600" dirty="0">
                <a:ea typeface="ＭＳ Ｐゴシック" panose="020B0600070205080204" pitchFamily="34" charset="-128"/>
              </a:rPr>
              <a:t>Extremen: Droogte </a:t>
            </a:r>
            <a:r>
              <a:rPr lang="nl-NL" altLang="nl-NL" sz="2000" dirty="0">
                <a:ea typeface="ＭＳ Ｐゴシック" panose="020B0600070205080204" pitchFamily="34" charset="-128"/>
              </a:rPr>
              <a:t>1976, 2018, 2019, 2020</a:t>
            </a:r>
          </a:p>
        </p:txBody>
      </p:sp>
      <p:pic>
        <p:nvPicPr>
          <p:cNvPr id="14" name="Afbeelding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89531" y="1660603"/>
            <a:ext cx="4043363" cy="2286000"/>
          </a:xfrm>
          <a:prstGeom prst="rect">
            <a:avLst/>
          </a:prstGeom>
          <a:noFill/>
          <a:ln>
            <a:noFill/>
          </a:ln>
          <a:effectLst>
            <a:outerShdw blurRad="50800" dist="1397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NAS\Zaak\50 - 51 - 55 - Klimaat Kloar\Beeldmateriaal irt klimaat\Fotos kwetsbaarheden\IMG_5275-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75146" y="4115370"/>
            <a:ext cx="3854450" cy="2568575"/>
          </a:xfrm>
          <a:prstGeom prst="rect">
            <a:avLst/>
          </a:prstGeom>
          <a:noFill/>
          <a:ln>
            <a:noFill/>
          </a:ln>
          <a:effectLst>
            <a:outerShdw blurRad="50800" dist="1397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4"/>
          <p:cNvPicPr>
            <a:picLocks noChangeAspect="1"/>
          </p:cNvPicPr>
          <p:nvPr/>
        </p:nvPicPr>
        <p:blipFill>
          <a:blip r:embed="rId6"/>
          <a:stretch>
            <a:fillRect/>
          </a:stretch>
        </p:blipFill>
        <p:spPr>
          <a:xfrm>
            <a:off x="7398800" y="4188588"/>
            <a:ext cx="3726400" cy="2495357"/>
          </a:xfrm>
          <a:prstGeom prst="rect">
            <a:avLst/>
          </a:prstGeom>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892271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stresstest kaart                      hitte</a:t>
            </a:r>
          </a:p>
        </p:txBody>
      </p:sp>
      <p:pic>
        <p:nvPicPr>
          <p:cNvPr id="4" name="Tijdelijke aanduiding voor inhoud 3"/>
          <p:cNvPicPr>
            <a:picLocks noGrp="1" noChangeAspect="1"/>
          </p:cNvPicPr>
          <p:nvPr>
            <p:ph idx="1"/>
          </p:nvPr>
        </p:nvPicPr>
        <p:blipFill>
          <a:blip r:embed="rId2"/>
          <a:stretch>
            <a:fillRect/>
          </a:stretch>
        </p:blipFill>
        <p:spPr>
          <a:xfrm>
            <a:off x="162560" y="691832"/>
            <a:ext cx="11816080" cy="6029325"/>
          </a:xfrm>
          <a:prstGeom prst="rect">
            <a:avLst/>
          </a:prstGeom>
        </p:spPr>
      </p:pic>
      <p:pic>
        <p:nvPicPr>
          <p:cNvPr id="5" name="Afbeelding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41614" y="548640"/>
            <a:ext cx="3741181" cy="2098228"/>
          </a:xfrm>
          <a:prstGeom prst="rect">
            <a:avLst/>
          </a:prstGeom>
          <a:effectLst>
            <a:outerShdw blurRad="50800" dist="190500" dir="2700000" algn="tl" rotWithShape="0">
              <a:prstClr val="black">
                <a:alpha val="40000"/>
              </a:prstClr>
            </a:outerShdw>
          </a:effectLst>
        </p:spPr>
      </p:pic>
      <p:pic>
        <p:nvPicPr>
          <p:cNvPr id="6" name="Afbeelding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42154" y="1026795"/>
            <a:ext cx="1309477" cy="457033"/>
          </a:xfrm>
          <a:prstGeom prst="rect">
            <a:avLst/>
          </a:prstGeom>
          <a:noFill/>
          <a:ln w="28575">
            <a:noFill/>
          </a:ln>
        </p:spPr>
      </p:pic>
    </p:spTree>
    <p:extLst>
      <p:ext uri="{BB962C8B-B14F-4D97-AF65-F5344CB8AC3E}">
        <p14:creationId xmlns:p14="http://schemas.microsoft.com/office/powerpoint/2010/main" val="2639336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dirty="0"/>
          </a:p>
        </p:txBody>
      </p:sp>
      <p:pic>
        <p:nvPicPr>
          <p:cNvPr id="5" name="Tijdelijke aanduiding voor inhoud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45770" y="1979993"/>
            <a:ext cx="5393045" cy="3583347"/>
          </a:xfrm>
          <a:prstGeom prst="rect">
            <a:avLst/>
          </a:prstGeom>
          <a:effectLst>
            <a:outerShdw blurRad="50800" dist="139700" dir="2700000" algn="tl" rotWithShape="0">
              <a:prstClr val="black">
                <a:alpha val="40000"/>
              </a:prstClr>
            </a:outerShdw>
          </a:effectLst>
        </p:spPr>
      </p:pic>
      <p:pic>
        <p:nvPicPr>
          <p:cNvPr id="4" name="Afbeelding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84937" y="1540290"/>
            <a:ext cx="2103437" cy="2233612"/>
          </a:xfrm>
          <a:prstGeom prst="rect">
            <a:avLst/>
          </a:prstGeom>
          <a:noFill/>
          <a:ln w="76200">
            <a:noFill/>
            <a:miter lim="800000"/>
            <a:headEnd/>
            <a:tailEnd/>
          </a:ln>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Afbeelding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76068" y="4097588"/>
            <a:ext cx="4321175" cy="2587625"/>
          </a:xfrm>
          <a:prstGeom prst="rect">
            <a:avLst/>
          </a:prstGeom>
          <a:noFill/>
          <a:ln w="76200">
            <a:noFill/>
            <a:miter lim="800000"/>
            <a:headEnd/>
            <a:tailEnd/>
          </a:ln>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itel 1"/>
          <p:cNvSpPr txBox="1">
            <a:spLocks/>
          </p:cNvSpPr>
          <p:nvPr/>
        </p:nvSpPr>
        <p:spPr>
          <a:xfrm>
            <a:off x="286501" y="814134"/>
            <a:ext cx="10515600" cy="900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33675"/>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83367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3600" dirty="0">
                <a:ea typeface="ＭＳ Ｐゴシック" panose="020B0600070205080204" pitchFamily="34" charset="-128"/>
              </a:rPr>
              <a:t>Extremen: HITTESTRESS </a:t>
            </a:r>
            <a:r>
              <a:rPr lang="nl-NL" altLang="nl-NL" sz="2000" dirty="0">
                <a:ea typeface="ＭＳ Ｐゴシック" panose="020B0600070205080204" pitchFamily="34" charset="-128"/>
              </a:rPr>
              <a:t>hitte golven 2019, 2020</a:t>
            </a:r>
          </a:p>
        </p:txBody>
      </p:sp>
    </p:spTree>
    <p:extLst>
      <p:ext uri="{BB962C8B-B14F-4D97-AF65-F5344CB8AC3E}">
        <p14:creationId xmlns:p14="http://schemas.microsoft.com/office/powerpoint/2010/main" val="419545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p:cNvSpPr>
            <a:spLocks noGrp="1"/>
          </p:cNvSpPr>
          <p:nvPr>
            <p:ph type="title"/>
          </p:nvPr>
        </p:nvSpPr>
        <p:spPr/>
        <p:txBody>
          <a:bodyPr>
            <a:normAutofit fontScale="90000"/>
          </a:bodyPr>
          <a:lstStyle/>
          <a:p>
            <a:r>
              <a:rPr lang="nl-NL" altLang="nl-NL" dirty="0">
                <a:ea typeface="ＭＳ Ｐゴシック" panose="020B0600070205080204" pitchFamily="34" charset="-128"/>
              </a:rPr>
              <a:t>Slechte </a:t>
            </a:r>
            <a:r>
              <a:rPr lang="nl-NL" altLang="nl-NL" dirty="0" err="1">
                <a:ea typeface="ＭＳ Ｐゴシック" panose="020B0600070205080204" pitchFamily="34" charset="-128"/>
              </a:rPr>
              <a:t>waterKWALITEIT</a:t>
            </a:r>
            <a:endParaRPr lang="nl-NL" altLang="nl-NL" dirty="0">
              <a:ea typeface="ＭＳ Ｐゴシック" panose="020B0600070205080204" pitchFamily="34" charset="-128"/>
            </a:endParaRPr>
          </a:p>
        </p:txBody>
      </p:sp>
      <p:pic>
        <p:nvPicPr>
          <p:cNvPr id="33795" name="Afbeelding 1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135188" y="4797425"/>
            <a:ext cx="3206750" cy="1803400"/>
          </a:xfrm>
          <a:prstGeom prst="rect">
            <a:avLst/>
          </a:prstGeom>
          <a:noFill/>
          <a:ln w="762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3796" name="Afbeelding 17"/>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64106" y="2246313"/>
            <a:ext cx="2921000" cy="2085975"/>
          </a:xfrm>
          <a:prstGeom prst="rect">
            <a:avLst/>
          </a:prstGeom>
          <a:noFill/>
          <a:ln w="7620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33797" name="Rechthoek 11"/>
          <p:cNvSpPr>
            <a:spLocks noChangeArrowheads="1"/>
          </p:cNvSpPr>
          <p:nvPr/>
        </p:nvSpPr>
        <p:spPr bwMode="auto">
          <a:xfrm>
            <a:off x="5387975" y="5024439"/>
            <a:ext cx="502920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NL" altLang="nl-NL" sz="1800" b="1">
                <a:solidFill>
                  <a:srgbClr val="000000"/>
                </a:solidFill>
                <a:latin typeface="Arial" panose="020B0604020202020204" pitchFamily="34" charset="0"/>
                <a:ea typeface="ＭＳ Ｐゴシック" panose="020B0600070205080204" pitchFamily="34" charset="-128"/>
                <a:cs typeface="Open Sans" pitchFamily="6" charset="0"/>
              </a:rPr>
              <a:t>LICHTENVOORDE - In een vijver langs de N18 in Lichtenvoorde zijn donderdagavond veel dode vissen gevonden. De vissterfte is het gevolg van zuurstofgebrek in het water.</a:t>
            </a:r>
          </a:p>
        </p:txBody>
      </p:sp>
      <p:pic>
        <p:nvPicPr>
          <p:cNvPr id="33798" name="Afbeelding 1"/>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11451" y="1752600"/>
            <a:ext cx="41751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Afbeelding 19"/>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64426" y="2205039"/>
            <a:ext cx="2511425" cy="1779587"/>
          </a:xfrm>
          <a:prstGeom prst="rect">
            <a:avLst/>
          </a:prstGeom>
          <a:noFill/>
          <a:ln w="762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33800" name="Afbeelding 10"/>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95888" y="3860801"/>
            <a:ext cx="5148262"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Afbeelding 9"/>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464426" y="2252664"/>
            <a:ext cx="2511425"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el 1"/>
          <p:cNvSpPr txBox="1">
            <a:spLocks noGrp="1"/>
          </p:cNvSpPr>
          <p:nvPr>
            <p:ph idx="1"/>
          </p:nvPr>
        </p:nvSpPr>
        <p:spPr>
          <a:xfrm>
            <a:off x="446088" y="1235075"/>
            <a:ext cx="10907712" cy="454818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33675"/>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83367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3600" dirty="0">
                <a:ea typeface="ＭＳ Ｐゴシック" panose="020B0600070205080204" pitchFamily="34" charset="-128"/>
              </a:rPr>
              <a:t>Slechte </a:t>
            </a:r>
            <a:r>
              <a:rPr lang="nl-NL" altLang="nl-NL" sz="3600" dirty="0" err="1">
                <a:ea typeface="ＭＳ Ｐゴシック" panose="020B0600070205080204" pitchFamily="34" charset="-128"/>
              </a:rPr>
              <a:t>waterKWALITEIT</a:t>
            </a:r>
            <a:endParaRPr lang="nl-NL" altLang="nl-NL" sz="3600" dirty="0">
              <a:ea typeface="ＭＳ Ｐゴシック" panose="020B0600070205080204" pitchFamily="34" charset="-128"/>
            </a:endParaRPr>
          </a:p>
        </p:txBody>
      </p:sp>
    </p:spTree>
    <p:extLst>
      <p:ext uri="{BB962C8B-B14F-4D97-AF65-F5344CB8AC3E}">
        <p14:creationId xmlns:p14="http://schemas.microsoft.com/office/powerpoint/2010/main" val="1488303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a:p>
        </p:txBody>
      </p:sp>
      <p:sp>
        <p:nvSpPr>
          <p:cNvPr id="3" name="Tijdelijke aanduiding voor inhoud 2"/>
          <p:cNvSpPr>
            <a:spLocks noGrp="1"/>
          </p:cNvSpPr>
          <p:nvPr>
            <p:ph idx="1"/>
          </p:nvPr>
        </p:nvSpPr>
        <p:spPr/>
        <p:txBody>
          <a:bodyPr/>
          <a:lstStyle/>
          <a:p>
            <a:br>
              <a:rPr lang="nl-NL" dirty="0"/>
            </a:br>
            <a:r>
              <a:rPr lang="nl-NL" dirty="0"/>
              <a:t>Mentimeter 6 </a:t>
            </a:r>
          </a:p>
          <a:p>
            <a:r>
              <a:rPr lang="nl-NL" dirty="0"/>
              <a:t>Woordenwolk vraag</a:t>
            </a:r>
          </a:p>
          <a:p>
            <a:br>
              <a:rPr lang="nl-NL" dirty="0"/>
            </a:br>
            <a:r>
              <a:rPr lang="nl-NL" dirty="0"/>
              <a:t>Waaraan denkt u bij klimaatadaptatie?</a:t>
            </a:r>
          </a:p>
        </p:txBody>
      </p:sp>
    </p:spTree>
    <p:extLst>
      <p:ext uri="{BB962C8B-B14F-4D97-AF65-F5344CB8AC3E}">
        <p14:creationId xmlns:p14="http://schemas.microsoft.com/office/powerpoint/2010/main" val="344287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a:p>
        </p:txBody>
      </p:sp>
      <p:sp>
        <p:nvSpPr>
          <p:cNvPr id="3" name="Tijdelijke aanduiding voor inhoud 2"/>
          <p:cNvSpPr>
            <a:spLocks noGrp="1"/>
          </p:cNvSpPr>
          <p:nvPr>
            <p:ph idx="1"/>
          </p:nvPr>
        </p:nvSpPr>
        <p:spPr/>
        <p:txBody>
          <a:bodyPr/>
          <a:lstStyle/>
          <a:p>
            <a:r>
              <a:rPr lang="nl-NL" dirty="0"/>
              <a:t>Mentimeter 8</a:t>
            </a:r>
          </a:p>
          <a:p>
            <a:r>
              <a:rPr lang="nl-NL" dirty="0"/>
              <a:t>Wie moet aan de bak voor klimaat adaptatie?</a:t>
            </a:r>
          </a:p>
          <a:p>
            <a:r>
              <a:rPr lang="nl-NL" dirty="0"/>
              <a:t>Gemeente – waterschap – burgers – bedrijven – boeren?</a:t>
            </a:r>
          </a:p>
        </p:txBody>
      </p:sp>
    </p:spTree>
    <p:extLst>
      <p:ext uri="{BB962C8B-B14F-4D97-AF65-F5344CB8AC3E}">
        <p14:creationId xmlns:p14="http://schemas.microsoft.com/office/powerpoint/2010/main" val="4024403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Wat kunt u bijdragen</a:t>
            </a:r>
          </a:p>
        </p:txBody>
      </p:sp>
      <p:pic>
        <p:nvPicPr>
          <p:cNvPr id="5" name="Tijdelijke aanduiding voor inhoud 4">
            <a:extLst>
              <a:ext uri="{FF2B5EF4-FFF2-40B4-BE49-F238E27FC236}">
                <a16:creationId xmlns:a16="http://schemas.microsoft.com/office/drawing/2014/main" id="{17ED2C65-6212-4439-802D-B55499E0C58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81192" y="741823"/>
            <a:ext cx="11697448" cy="6579817"/>
          </a:xfrm>
        </p:spPr>
      </p:pic>
      <p:sp>
        <p:nvSpPr>
          <p:cNvPr id="3" name="Rechthoek 2"/>
          <p:cNvSpPr/>
          <p:nvPr/>
        </p:nvSpPr>
        <p:spPr>
          <a:xfrm rot="20411715">
            <a:off x="2596093" y="6048494"/>
            <a:ext cx="1787733" cy="369332"/>
          </a:xfrm>
          <a:prstGeom prst="rect">
            <a:avLst/>
          </a:prstGeom>
          <a:solidFill>
            <a:srgbClr val="FFFF00"/>
          </a:solidFill>
        </p:spPr>
        <p:txBody>
          <a:bodyPr wrap="none">
            <a:spAutoFit/>
          </a:bodyPr>
          <a:lstStyle/>
          <a:p>
            <a:r>
              <a:rPr lang="nl-NL" dirty="0">
                <a:solidFill>
                  <a:srgbClr val="FF0000"/>
                </a:solidFill>
              </a:rPr>
              <a:t>Versteende tuin</a:t>
            </a:r>
          </a:p>
        </p:txBody>
      </p:sp>
    </p:spTree>
    <p:extLst>
      <p:ext uri="{BB962C8B-B14F-4D97-AF65-F5344CB8AC3E}">
        <p14:creationId xmlns:p14="http://schemas.microsoft.com/office/powerpoint/2010/main" val="50931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0BA43B-5A85-47BE-816F-C4C2F74B70C8}"/>
              </a:ext>
            </a:extLst>
          </p:cNvPr>
          <p:cNvSpPr>
            <a:spLocks noGrp="1"/>
          </p:cNvSpPr>
          <p:nvPr>
            <p:ph type="title"/>
          </p:nvPr>
        </p:nvSpPr>
        <p:spPr>
          <a:xfrm>
            <a:off x="659130" y="262255"/>
            <a:ext cx="11532870" cy="286385"/>
          </a:xfrm>
        </p:spPr>
        <p:txBody>
          <a:bodyPr>
            <a:normAutofit fontScale="90000"/>
          </a:bodyPr>
          <a:lstStyle/>
          <a:p>
            <a:r>
              <a:rPr lang="nl-NL" dirty="0"/>
              <a:t>Wat kunt u bijdragen</a:t>
            </a:r>
          </a:p>
        </p:txBody>
      </p:sp>
      <p:pic>
        <p:nvPicPr>
          <p:cNvPr id="4" name="Tijdelijke aanduiding voor inhoud 3">
            <a:extLst>
              <a:ext uri="{FF2B5EF4-FFF2-40B4-BE49-F238E27FC236}">
                <a16:creationId xmlns:a16="http://schemas.microsoft.com/office/drawing/2014/main" id="{37757842-D580-491D-8801-E356C86EBEA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3116" y="811367"/>
            <a:ext cx="11871458" cy="6677695"/>
          </a:xfrm>
          <a:prstGeom prst="rect">
            <a:avLst/>
          </a:prstGeom>
        </p:spPr>
      </p:pic>
      <p:sp>
        <p:nvSpPr>
          <p:cNvPr id="5" name="Rechthoek 4"/>
          <p:cNvSpPr/>
          <p:nvPr/>
        </p:nvSpPr>
        <p:spPr>
          <a:xfrm rot="205692">
            <a:off x="7640533" y="3914894"/>
            <a:ext cx="1569660" cy="369332"/>
          </a:xfrm>
          <a:prstGeom prst="rect">
            <a:avLst/>
          </a:prstGeom>
          <a:solidFill>
            <a:srgbClr val="FFFF00"/>
          </a:solidFill>
        </p:spPr>
        <p:txBody>
          <a:bodyPr wrap="none">
            <a:spAutoFit/>
          </a:bodyPr>
          <a:lstStyle/>
          <a:p>
            <a:r>
              <a:rPr lang="nl-NL" dirty="0">
                <a:solidFill>
                  <a:srgbClr val="FF0000"/>
                </a:solidFill>
              </a:rPr>
              <a:t>Levende  tuin</a:t>
            </a:r>
          </a:p>
        </p:txBody>
      </p:sp>
    </p:spTree>
    <p:extLst>
      <p:ext uri="{BB962C8B-B14F-4D97-AF65-F5344CB8AC3E}">
        <p14:creationId xmlns:p14="http://schemas.microsoft.com/office/powerpoint/2010/main" val="2207776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altLang="nl-NL" dirty="0"/>
              <a:t>Wat hebben we al gedaan</a:t>
            </a:r>
            <a:endParaRPr lang="nl-NL" dirty="0"/>
          </a:p>
        </p:txBody>
      </p:sp>
      <p:sp>
        <p:nvSpPr>
          <p:cNvPr id="3" name="Tijdelijke aanduiding voor inhoud 2"/>
          <p:cNvSpPr>
            <a:spLocks noGrp="1"/>
          </p:cNvSpPr>
          <p:nvPr>
            <p:ph idx="1"/>
          </p:nvPr>
        </p:nvSpPr>
        <p:spPr/>
        <p:txBody>
          <a:bodyPr>
            <a:normAutofit/>
          </a:bodyPr>
          <a:lstStyle/>
          <a:p>
            <a:r>
              <a:rPr lang="nl-NL" sz="1600" dirty="0"/>
              <a:t>Film 4 The making of Bart Porskamp </a:t>
            </a:r>
          </a:p>
        </p:txBody>
      </p:sp>
      <p:pic>
        <p:nvPicPr>
          <p:cNvPr id="4" name="Afbeelding 3">
            <a:hlinkClick r:id="rId2"/>
          </p:cNvPr>
          <p:cNvPicPr>
            <a:picLocks noChangeAspect="1"/>
          </p:cNvPicPr>
          <p:nvPr/>
        </p:nvPicPr>
        <p:blipFill>
          <a:blip r:embed="rId3"/>
          <a:stretch>
            <a:fillRect/>
          </a:stretch>
        </p:blipFill>
        <p:spPr>
          <a:xfrm>
            <a:off x="1935480" y="2117944"/>
            <a:ext cx="8157210" cy="4433707"/>
          </a:xfrm>
          <a:prstGeom prst="rect">
            <a:avLst/>
          </a:prstGeom>
        </p:spPr>
      </p:pic>
      <p:sp>
        <p:nvSpPr>
          <p:cNvPr id="5" name="Titel 1"/>
          <p:cNvSpPr txBox="1">
            <a:spLocks/>
          </p:cNvSpPr>
          <p:nvPr/>
        </p:nvSpPr>
        <p:spPr>
          <a:xfrm>
            <a:off x="286501" y="814134"/>
            <a:ext cx="10515600" cy="900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33675"/>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83367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3600" dirty="0">
                <a:ea typeface="ＭＳ Ｐゴシック" panose="020B0600070205080204" pitchFamily="34" charset="-128"/>
              </a:rPr>
              <a:t>Communicatie</a:t>
            </a:r>
          </a:p>
        </p:txBody>
      </p:sp>
    </p:spTree>
    <p:extLst>
      <p:ext uri="{BB962C8B-B14F-4D97-AF65-F5344CB8AC3E}">
        <p14:creationId xmlns:p14="http://schemas.microsoft.com/office/powerpoint/2010/main" val="2762384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a:p>
        </p:txBody>
      </p:sp>
      <p:sp>
        <p:nvSpPr>
          <p:cNvPr id="3" name="Tijdelijke aanduiding voor inhoud 2"/>
          <p:cNvSpPr>
            <a:spLocks noGrp="1"/>
          </p:cNvSpPr>
          <p:nvPr>
            <p:ph idx="1"/>
          </p:nvPr>
        </p:nvSpPr>
        <p:spPr/>
        <p:txBody>
          <a:bodyPr/>
          <a:lstStyle/>
          <a:p>
            <a:r>
              <a:rPr lang="nl-NL" dirty="0"/>
              <a:t>Mentimeter 9</a:t>
            </a:r>
            <a:br>
              <a:rPr lang="nl-NL" dirty="0"/>
            </a:br>
            <a:r>
              <a:rPr lang="nl-NL" dirty="0"/>
              <a:t>Uw houding tegenover klimaatverandering?</a:t>
            </a:r>
          </a:p>
          <a:p>
            <a:r>
              <a:rPr lang="nl-NL" dirty="0"/>
              <a:t>	Zorgen</a:t>
            </a:r>
          </a:p>
          <a:p>
            <a:r>
              <a:rPr lang="nl-NL" dirty="0"/>
              <a:t>	bereidheid</a:t>
            </a:r>
          </a:p>
          <a:p>
            <a:r>
              <a:rPr lang="nl-NL" dirty="0"/>
              <a:t>	inzetten als raadslid</a:t>
            </a:r>
          </a:p>
        </p:txBody>
      </p:sp>
    </p:spTree>
    <p:extLst>
      <p:ext uri="{BB962C8B-B14F-4D97-AF65-F5344CB8AC3E}">
        <p14:creationId xmlns:p14="http://schemas.microsoft.com/office/powerpoint/2010/main" val="2659649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Strategie</a:t>
            </a:r>
          </a:p>
        </p:txBody>
      </p:sp>
      <p:sp>
        <p:nvSpPr>
          <p:cNvPr id="3" name="Tijdelijke aanduiding voor inhoud 2"/>
          <p:cNvSpPr>
            <a:spLocks noGrp="1"/>
          </p:cNvSpPr>
          <p:nvPr>
            <p:ph idx="1"/>
          </p:nvPr>
        </p:nvSpPr>
        <p:spPr>
          <a:xfrm>
            <a:off x="838200" y="1714499"/>
            <a:ext cx="10515600" cy="4143376"/>
          </a:xfrm>
        </p:spPr>
        <p:txBody>
          <a:bodyPr/>
          <a:lstStyle/>
          <a:p>
            <a:r>
              <a:rPr lang="nl-NL" sz="5200" dirty="0"/>
              <a:t>Focus Oost Gelre </a:t>
            </a:r>
          </a:p>
          <a:p>
            <a:endParaRPr lang="nl-NL" sz="1800" dirty="0"/>
          </a:p>
          <a:p>
            <a:pPr marL="514350" indent="-514350">
              <a:buFont typeface="+mj-lt"/>
              <a:buAutoNum type="arabicPeriod"/>
            </a:pPr>
            <a:r>
              <a:rPr lang="nl-NL" dirty="0"/>
              <a:t>We lossen urgente problemen op</a:t>
            </a:r>
          </a:p>
          <a:p>
            <a:pPr marL="514350" indent="-514350">
              <a:buFont typeface="+mj-lt"/>
              <a:buAutoNum type="arabicPeriod"/>
            </a:pPr>
            <a:r>
              <a:rPr lang="nl-NL" dirty="0"/>
              <a:t>Werk met werk maken</a:t>
            </a:r>
          </a:p>
          <a:p>
            <a:pPr marL="514350" indent="-514350">
              <a:buFont typeface="+mj-lt"/>
              <a:buAutoNum type="arabicPeriod"/>
            </a:pPr>
            <a:r>
              <a:rPr lang="nl-NL" dirty="0"/>
              <a:t>Vergroten klimaatbewustzijn</a:t>
            </a:r>
          </a:p>
          <a:p>
            <a:pPr marL="514350" indent="-514350">
              <a:buFont typeface="+mj-lt"/>
              <a:buAutoNum type="arabicPeriod"/>
            </a:pPr>
            <a:r>
              <a:rPr lang="nl-NL" dirty="0"/>
              <a:t>Borgen klimaatbewustzijn</a:t>
            </a:r>
          </a:p>
        </p:txBody>
      </p:sp>
    </p:spTree>
    <p:extLst>
      <p:ext uri="{BB962C8B-B14F-4D97-AF65-F5344CB8AC3E}">
        <p14:creationId xmlns:p14="http://schemas.microsoft.com/office/powerpoint/2010/main" val="1134546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3018974" y="2170581"/>
            <a:ext cx="8664312" cy="4774213"/>
          </a:xfrm>
          <a:prstGeom prst="rect">
            <a:avLst/>
          </a:prstGeom>
        </p:spPr>
      </p:pic>
      <p:sp>
        <p:nvSpPr>
          <p:cNvPr id="2" name="Titel 1"/>
          <p:cNvSpPr>
            <a:spLocks noGrp="1"/>
          </p:cNvSpPr>
          <p:nvPr>
            <p:ph type="title"/>
          </p:nvPr>
        </p:nvSpPr>
        <p:spPr/>
        <p:txBody>
          <a:bodyPr>
            <a:normAutofit fontScale="90000"/>
          </a:bodyPr>
          <a:lstStyle/>
          <a:p>
            <a:r>
              <a:rPr lang="nl-NL" dirty="0"/>
              <a:t>Tenslotte</a:t>
            </a:r>
          </a:p>
        </p:txBody>
      </p:sp>
      <p:sp>
        <p:nvSpPr>
          <p:cNvPr id="3" name="Tijdelijke aanduiding voor inhoud 2"/>
          <p:cNvSpPr>
            <a:spLocks noGrp="1"/>
          </p:cNvSpPr>
          <p:nvPr>
            <p:ph idx="1"/>
          </p:nvPr>
        </p:nvSpPr>
        <p:spPr>
          <a:xfrm>
            <a:off x="271529" y="1122071"/>
            <a:ext cx="10515600" cy="4069081"/>
          </a:xfrm>
        </p:spPr>
        <p:txBody>
          <a:bodyPr/>
          <a:lstStyle/>
          <a:p>
            <a:pPr algn="ctr"/>
            <a:r>
              <a:rPr lang="nl-NL" dirty="0"/>
              <a:t>We kunnen de (gevolgen van) klimaatverandering nog keren door zelf : </a:t>
            </a:r>
          </a:p>
        </p:txBody>
      </p:sp>
      <p:sp>
        <p:nvSpPr>
          <p:cNvPr id="5" name="Tekstvak 4"/>
          <p:cNvSpPr txBox="1"/>
          <p:nvPr/>
        </p:nvSpPr>
        <p:spPr>
          <a:xfrm rot="20218573">
            <a:off x="446561" y="4508900"/>
            <a:ext cx="5653826" cy="646331"/>
          </a:xfrm>
          <a:prstGeom prst="rect">
            <a:avLst/>
          </a:prstGeom>
          <a:solidFill>
            <a:srgbClr val="FFFF00"/>
          </a:solidFill>
        </p:spPr>
        <p:txBody>
          <a:bodyPr wrap="square" rtlCol="0">
            <a:spAutoFit/>
          </a:bodyPr>
          <a:lstStyle/>
          <a:p>
            <a:r>
              <a:rPr lang="nl-NL" sz="3600" b="1" dirty="0">
                <a:solidFill>
                  <a:srgbClr val="FF0000"/>
                </a:solidFill>
              </a:rPr>
              <a:t>Tegeltje eruit plantje erin</a:t>
            </a:r>
          </a:p>
        </p:txBody>
      </p:sp>
      <p:sp>
        <p:nvSpPr>
          <p:cNvPr id="6" name="Tekstvak 5">
            <a:extLst>
              <a:ext uri="{FF2B5EF4-FFF2-40B4-BE49-F238E27FC236}">
                <a16:creationId xmlns:a16="http://schemas.microsoft.com/office/drawing/2014/main" id="{61E7EAC7-9532-4081-8DDC-5FE6981F36C0}"/>
              </a:ext>
            </a:extLst>
          </p:cNvPr>
          <p:cNvSpPr txBox="1"/>
          <p:nvPr/>
        </p:nvSpPr>
        <p:spPr>
          <a:xfrm rot="20149366">
            <a:off x="182421" y="2828834"/>
            <a:ext cx="4958351" cy="1200329"/>
          </a:xfrm>
          <a:prstGeom prst="rect">
            <a:avLst/>
          </a:prstGeom>
          <a:solidFill>
            <a:srgbClr val="FFFF00"/>
          </a:solidFill>
        </p:spPr>
        <p:txBody>
          <a:bodyPr wrap="square" rtlCol="0">
            <a:spAutoFit/>
          </a:bodyPr>
          <a:lstStyle/>
          <a:p>
            <a:r>
              <a:rPr lang="nl-NL" sz="3600" b="1" dirty="0">
                <a:solidFill>
                  <a:srgbClr val="FF0000"/>
                </a:solidFill>
              </a:rPr>
              <a:t>We doen het samen, maar het begint bij u</a:t>
            </a:r>
          </a:p>
        </p:txBody>
      </p:sp>
    </p:spTree>
    <p:extLst>
      <p:ext uri="{BB962C8B-B14F-4D97-AF65-F5344CB8AC3E}">
        <p14:creationId xmlns:p14="http://schemas.microsoft.com/office/powerpoint/2010/main" val="36278305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a:p>
        </p:txBody>
      </p:sp>
      <p:sp>
        <p:nvSpPr>
          <p:cNvPr id="3" name="Tijdelijke aanduiding voor inhoud 2"/>
          <p:cNvSpPr>
            <a:spLocks noGrp="1"/>
          </p:cNvSpPr>
          <p:nvPr>
            <p:ph idx="1"/>
          </p:nvPr>
        </p:nvSpPr>
        <p:spPr/>
        <p:txBody>
          <a:bodyPr/>
          <a:lstStyle/>
          <a:p>
            <a:r>
              <a:rPr lang="nl-NL" dirty="0"/>
              <a:t>Mentimeter 10 open voor uw vragen en reacties.</a:t>
            </a:r>
          </a:p>
        </p:txBody>
      </p:sp>
    </p:spTree>
    <p:extLst>
      <p:ext uri="{BB962C8B-B14F-4D97-AF65-F5344CB8AC3E}">
        <p14:creationId xmlns:p14="http://schemas.microsoft.com/office/powerpoint/2010/main" val="3074893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p:cNvSpPr>
            <a:spLocks noGrp="1"/>
          </p:cNvSpPr>
          <p:nvPr>
            <p:ph type="title"/>
          </p:nvPr>
        </p:nvSpPr>
        <p:spPr/>
        <p:txBody>
          <a:bodyPr>
            <a:normAutofit fontScale="90000"/>
          </a:bodyPr>
          <a:lstStyle/>
          <a:p>
            <a:r>
              <a:rPr lang="nl-NL" altLang="nl-NL" dirty="0"/>
              <a:t>Wat hebben we al gedaan</a:t>
            </a:r>
          </a:p>
        </p:txBody>
      </p:sp>
      <p:pic>
        <p:nvPicPr>
          <p:cNvPr id="64515" name="Tijdelijke aanduiding voor inhoud 3" descr="DO Optimalisatie Watersysteem LV - Overzicht plan gebied 20-11-2015.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45770" y="701062"/>
            <a:ext cx="9880208" cy="6990482"/>
          </a:xfrm>
        </p:spPr>
      </p:pic>
      <p:grpSp>
        <p:nvGrpSpPr>
          <p:cNvPr id="13" name="Groep 12"/>
          <p:cNvGrpSpPr/>
          <p:nvPr/>
        </p:nvGrpSpPr>
        <p:grpSpPr>
          <a:xfrm>
            <a:off x="2043112" y="2428876"/>
            <a:ext cx="3765867" cy="3796694"/>
            <a:chOff x="2043112" y="2428876"/>
            <a:chExt cx="3765867" cy="3796694"/>
          </a:xfrm>
        </p:grpSpPr>
        <p:pic>
          <p:nvPicPr>
            <p:cNvPr id="2" name="Afbeelding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43112" y="2428876"/>
              <a:ext cx="1332481" cy="814388"/>
            </a:xfrm>
            <a:prstGeom prst="rect">
              <a:avLst/>
            </a:prstGeom>
          </p:spPr>
        </p:pic>
        <p:pic>
          <p:nvPicPr>
            <p:cNvPr id="3" name="Afbeelding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71912" y="2982076"/>
              <a:ext cx="916832" cy="661069"/>
            </a:xfrm>
            <a:prstGeom prst="rect">
              <a:avLst/>
            </a:prstGeom>
          </p:spPr>
        </p:pic>
        <p:pic>
          <p:nvPicPr>
            <p:cNvPr id="4" name="Afbeelding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75593" y="5572269"/>
              <a:ext cx="1067820" cy="653301"/>
            </a:xfrm>
            <a:prstGeom prst="rect">
              <a:avLst/>
            </a:prstGeom>
          </p:spPr>
        </p:pic>
        <p:sp>
          <p:nvSpPr>
            <p:cNvPr id="9" name="Gebogen pijl 8"/>
            <p:cNvSpPr/>
            <p:nvPr/>
          </p:nvSpPr>
          <p:spPr>
            <a:xfrm rot="14141202">
              <a:off x="4458435" y="3001801"/>
              <a:ext cx="1247788" cy="868680"/>
            </a:xfrm>
            <a:prstGeom prst="bentArrow">
              <a:avLst>
                <a:gd name="adj1" fmla="val 25000"/>
                <a:gd name="adj2" fmla="val 23756"/>
                <a:gd name="adj3" fmla="val 25000"/>
                <a:gd name="adj4" fmla="val 4375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pic>
          <p:nvPicPr>
            <p:cNvPr id="10" name="Afbeelding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260902" flipV="1">
              <a:off x="4161053" y="5333861"/>
              <a:ext cx="1647926" cy="825486"/>
            </a:xfrm>
            <a:prstGeom prst="rect">
              <a:avLst/>
            </a:prstGeom>
          </p:spPr>
        </p:pic>
      </p:grpSp>
    </p:spTree>
    <p:extLst>
      <p:ext uri="{BB962C8B-B14F-4D97-AF65-F5344CB8AC3E}">
        <p14:creationId xmlns:p14="http://schemas.microsoft.com/office/powerpoint/2010/main" val="4805329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86337" y="1849309"/>
            <a:ext cx="7724301" cy="5151566"/>
          </a:xfrm>
          <a:prstGeom prst="rect">
            <a:avLst/>
          </a:prstGeom>
        </p:spPr>
      </p:pic>
      <p:sp>
        <p:nvSpPr>
          <p:cNvPr id="2" name="Titel 1"/>
          <p:cNvSpPr>
            <a:spLocks noGrp="1"/>
          </p:cNvSpPr>
          <p:nvPr>
            <p:ph type="title"/>
          </p:nvPr>
        </p:nvSpPr>
        <p:spPr>
          <a:xfrm>
            <a:off x="497286" y="300891"/>
            <a:ext cx="11532870" cy="286385"/>
          </a:xfrm>
        </p:spPr>
        <p:txBody>
          <a:bodyPr>
            <a:normAutofit fontScale="90000"/>
          </a:bodyPr>
          <a:lstStyle/>
          <a:p>
            <a:r>
              <a:rPr lang="nl-NL" dirty="0"/>
              <a:t>Wat hebben we al gedaan</a:t>
            </a:r>
          </a:p>
        </p:txBody>
      </p:sp>
      <p:pic>
        <p:nvPicPr>
          <p:cNvPr id="4" name="Tijdelijke aanduiding voor inhoud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348845" y="1583500"/>
            <a:ext cx="5114925" cy="2786063"/>
          </a:xfrm>
          <a:prstGeom prst="rect">
            <a:avLst/>
          </a:prstGeom>
        </p:spPr>
      </p:pic>
      <p:pic>
        <p:nvPicPr>
          <p:cNvPr id="5" name="Afbeelding 4"/>
          <p:cNvPicPr>
            <a:picLocks noChangeAspect="1"/>
          </p:cNvPicPr>
          <p:nvPr/>
        </p:nvPicPr>
        <p:blipFill rotWithShape="1">
          <a:blip r:embed="rId4" cstate="email">
            <a:extLst>
              <a:ext uri="{28A0092B-C50C-407E-A947-70E740481C1C}">
                <a14:useLocalDpi xmlns:a14="http://schemas.microsoft.com/office/drawing/2010/main"/>
              </a:ext>
            </a:extLst>
          </a:blip>
          <a:srcRect b="-415"/>
          <a:stretch/>
        </p:blipFill>
        <p:spPr>
          <a:xfrm>
            <a:off x="31471" y="3538338"/>
            <a:ext cx="4794807" cy="3462537"/>
          </a:xfrm>
          <a:prstGeom prst="rect">
            <a:avLst/>
          </a:prstGeom>
        </p:spPr>
      </p:pic>
      <p:sp>
        <p:nvSpPr>
          <p:cNvPr id="7" name="Titel 1"/>
          <p:cNvSpPr txBox="1">
            <a:spLocks/>
          </p:cNvSpPr>
          <p:nvPr/>
        </p:nvSpPr>
        <p:spPr>
          <a:xfrm>
            <a:off x="286501" y="814134"/>
            <a:ext cx="10515600" cy="900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33675"/>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83367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3600" dirty="0">
                <a:ea typeface="ＭＳ Ｐゴシック" panose="020B0600070205080204" pitchFamily="34" charset="-128"/>
              </a:rPr>
              <a:t>Bypasses en Bergingsvijvers</a:t>
            </a:r>
          </a:p>
        </p:txBody>
      </p:sp>
    </p:spTree>
    <p:extLst>
      <p:ext uri="{BB962C8B-B14F-4D97-AF65-F5344CB8AC3E}">
        <p14:creationId xmlns:p14="http://schemas.microsoft.com/office/powerpoint/2010/main" val="2893115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p:nvPr/>
        </p:nvPicPr>
        <p:blipFill>
          <a:blip r:embed="rId2" cstate="email">
            <a:extLst>
              <a:ext uri="{28A0092B-C50C-407E-A947-70E740481C1C}">
                <a14:useLocalDpi xmlns:a14="http://schemas.microsoft.com/office/drawing/2010/main"/>
              </a:ext>
            </a:extLst>
          </a:blip>
          <a:stretch>
            <a:fillRect/>
          </a:stretch>
        </p:blipFill>
        <p:spPr>
          <a:xfrm>
            <a:off x="6534150" y="3703320"/>
            <a:ext cx="4819650" cy="2941320"/>
          </a:xfrm>
          <a:prstGeom prst="rect">
            <a:avLst/>
          </a:prstGeom>
        </p:spPr>
      </p:pic>
      <p:sp>
        <p:nvSpPr>
          <p:cNvPr id="2" name="Titel 1"/>
          <p:cNvSpPr>
            <a:spLocks noGrp="1"/>
          </p:cNvSpPr>
          <p:nvPr>
            <p:ph type="title"/>
          </p:nvPr>
        </p:nvSpPr>
        <p:spPr/>
        <p:txBody>
          <a:bodyPr>
            <a:normAutofit fontScale="90000"/>
          </a:bodyPr>
          <a:lstStyle/>
          <a:p>
            <a:endParaRPr lang="nl-NL" dirty="0"/>
          </a:p>
        </p:txBody>
      </p:sp>
      <p:sp>
        <p:nvSpPr>
          <p:cNvPr id="3" name="Tijdelijke aanduiding voor inhoud 2"/>
          <p:cNvSpPr>
            <a:spLocks noGrp="1"/>
          </p:cNvSpPr>
          <p:nvPr>
            <p:ph idx="1"/>
          </p:nvPr>
        </p:nvSpPr>
        <p:spPr>
          <a:xfrm>
            <a:off x="552450" y="1114425"/>
            <a:ext cx="10515600" cy="4857750"/>
          </a:xfrm>
        </p:spPr>
        <p:txBody>
          <a:bodyPr>
            <a:normAutofit/>
          </a:bodyPr>
          <a:lstStyle/>
          <a:p>
            <a:r>
              <a:rPr lang="nl-NL" sz="5600" dirty="0"/>
              <a:t>Programma</a:t>
            </a:r>
          </a:p>
          <a:p>
            <a:endParaRPr lang="nl-NL" sz="1500" dirty="0"/>
          </a:p>
          <a:p>
            <a:pPr marL="514350" indent="-514350">
              <a:buFont typeface="+mj-lt"/>
              <a:buAutoNum type="arabicPeriod"/>
            </a:pPr>
            <a:r>
              <a:rPr lang="nl-NL" dirty="0"/>
              <a:t>Doel </a:t>
            </a:r>
          </a:p>
          <a:p>
            <a:pPr marL="514350" indent="-514350">
              <a:buFont typeface="+mj-lt"/>
              <a:buAutoNum type="arabicPeriod"/>
            </a:pPr>
            <a:r>
              <a:rPr lang="nl-NL" dirty="0"/>
              <a:t>Achtergrond; Het klimaat verandert….</a:t>
            </a:r>
          </a:p>
          <a:p>
            <a:pPr marL="514350" indent="-514350">
              <a:buFont typeface="+mj-lt"/>
              <a:buAutoNum type="arabicPeriod"/>
            </a:pPr>
            <a:r>
              <a:rPr lang="nl-NL" dirty="0"/>
              <a:t>Projectplan DPRA</a:t>
            </a:r>
          </a:p>
          <a:p>
            <a:pPr marL="514350" indent="-514350">
              <a:buFont typeface="+mj-lt"/>
              <a:buAutoNum type="arabicPeriod"/>
            </a:pPr>
            <a:r>
              <a:rPr lang="nl-NL" dirty="0" err="1"/>
              <a:t>Klimaateffectatlas</a:t>
            </a:r>
            <a:endParaRPr lang="nl-NL" dirty="0"/>
          </a:p>
          <a:p>
            <a:pPr marL="514350" indent="-514350">
              <a:buFont typeface="+mj-lt"/>
              <a:buAutoNum type="arabicPeriod"/>
            </a:pPr>
            <a:r>
              <a:rPr lang="nl-NL" dirty="0"/>
              <a:t>Wat kunt u bijdragen</a:t>
            </a:r>
          </a:p>
          <a:p>
            <a:pPr marL="514350" indent="-514350">
              <a:buFont typeface="+mj-lt"/>
              <a:buAutoNum type="arabicPeriod"/>
            </a:pPr>
            <a:r>
              <a:rPr lang="nl-NL" dirty="0"/>
              <a:t>Strategie</a:t>
            </a:r>
          </a:p>
          <a:p>
            <a:pPr marL="514350" indent="-514350">
              <a:buFont typeface="+mj-lt"/>
              <a:buAutoNum type="arabicPeriod"/>
            </a:pPr>
            <a:r>
              <a:rPr lang="nl-NL" dirty="0"/>
              <a:t>Tenslotte</a:t>
            </a:r>
            <a:endParaRPr lang="nl-NL" dirty="0">
              <a:solidFill>
                <a:schemeClr val="accent5">
                  <a:lumMod val="60000"/>
                  <a:lumOff val="40000"/>
                </a:schemeClr>
              </a:solidFill>
            </a:endParaRPr>
          </a:p>
          <a:p>
            <a:pPr marL="514350" indent="-514350">
              <a:buFont typeface="+mj-lt"/>
              <a:buAutoNum type="arabicPeriod"/>
            </a:pPr>
            <a:endParaRPr lang="nl-NL" dirty="0"/>
          </a:p>
        </p:txBody>
      </p:sp>
    </p:spTree>
    <p:extLst>
      <p:ext uri="{BB962C8B-B14F-4D97-AF65-F5344CB8AC3E}">
        <p14:creationId xmlns:p14="http://schemas.microsoft.com/office/powerpoint/2010/main" val="3262305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altLang="nl-NL" dirty="0"/>
              <a:t>Wat hebben we al gedaan</a:t>
            </a:r>
            <a:endParaRPr lang="nl-NL" dirty="0"/>
          </a:p>
        </p:txBody>
      </p:sp>
      <p:sp>
        <p:nvSpPr>
          <p:cNvPr id="3" name="Tijdelijke aanduiding voor inhoud 2"/>
          <p:cNvSpPr>
            <a:spLocks noGrp="1"/>
          </p:cNvSpPr>
          <p:nvPr>
            <p:ph idx="1"/>
          </p:nvPr>
        </p:nvSpPr>
        <p:spPr/>
        <p:txBody>
          <a:bodyPr>
            <a:normAutofit/>
          </a:bodyPr>
          <a:lstStyle/>
          <a:p>
            <a:r>
              <a:rPr lang="nl-NL" sz="1600" dirty="0">
                <a:hlinkClick r:id="rId2"/>
              </a:rPr>
              <a:t>https://youtu.be/YRzuXtQTfmM 1:44</a:t>
            </a:r>
            <a:r>
              <a:rPr lang="nl-NL" sz="1600" dirty="0"/>
              <a:t> min</a:t>
            </a:r>
          </a:p>
        </p:txBody>
      </p:sp>
      <p:pic>
        <p:nvPicPr>
          <p:cNvPr id="4" name="Afbeelding 3">
            <a:hlinkClick r:id="rId2"/>
          </p:cNvPr>
          <p:cNvPicPr>
            <a:picLocks noChangeAspect="1"/>
          </p:cNvPicPr>
          <p:nvPr/>
        </p:nvPicPr>
        <p:blipFill>
          <a:blip r:embed="rId3"/>
          <a:stretch>
            <a:fillRect/>
          </a:stretch>
        </p:blipFill>
        <p:spPr>
          <a:xfrm>
            <a:off x="1935480" y="2117944"/>
            <a:ext cx="8157210" cy="4433707"/>
          </a:xfrm>
          <a:prstGeom prst="rect">
            <a:avLst/>
          </a:prstGeom>
        </p:spPr>
      </p:pic>
      <p:sp>
        <p:nvSpPr>
          <p:cNvPr id="5" name="Titel 1"/>
          <p:cNvSpPr txBox="1">
            <a:spLocks/>
          </p:cNvSpPr>
          <p:nvPr/>
        </p:nvSpPr>
        <p:spPr>
          <a:xfrm>
            <a:off x="286501" y="814134"/>
            <a:ext cx="10515600" cy="900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33675"/>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83367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3600" dirty="0">
                <a:ea typeface="ＭＳ Ｐゴシック" panose="020B0600070205080204" pitchFamily="34" charset="-128"/>
              </a:rPr>
              <a:t>Communicatie</a:t>
            </a:r>
          </a:p>
        </p:txBody>
      </p:sp>
    </p:spTree>
    <p:extLst>
      <p:ext uri="{BB962C8B-B14F-4D97-AF65-F5344CB8AC3E}">
        <p14:creationId xmlns:p14="http://schemas.microsoft.com/office/powerpoint/2010/main" val="3137880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strategie</a:t>
            </a:r>
          </a:p>
        </p:txBody>
      </p:sp>
      <p:sp>
        <p:nvSpPr>
          <p:cNvPr id="3" name="Tijdelijke aanduiding voor inhoud 2"/>
          <p:cNvSpPr>
            <a:spLocks noGrp="1"/>
          </p:cNvSpPr>
          <p:nvPr>
            <p:ph idx="1"/>
          </p:nvPr>
        </p:nvSpPr>
        <p:spPr/>
        <p:txBody>
          <a:bodyPr/>
          <a:lstStyle/>
          <a:p>
            <a:r>
              <a:rPr lang="nl-NL" b="1" dirty="0"/>
              <a:t>Oplossingsrichtingen in:</a:t>
            </a:r>
          </a:p>
          <a:p>
            <a:endParaRPr lang="nl-NL" b="1" dirty="0"/>
          </a:p>
          <a:p>
            <a:pPr marL="514350" indent="-514350">
              <a:buFont typeface="+mj-lt"/>
              <a:buAutoNum type="arabicPeriod"/>
            </a:pPr>
            <a:r>
              <a:rPr lang="nl-NL" dirty="0"/>
              <a:t>De fysieke leefomgeving</a:t>
            </a:r>
          </a:p>
          <a:p>
            <a:pPr marL="514350" indent="-514350">
              <a:buFont typeface="+mj-lt"/>
              <a:buAutoNum type="arabicPeriod"/>
            </a:pPr>
            <a:r>
              <a:rPr lang="nl-NL" dirty="0"/>
              <a:t>Borging en bewustzijn</a:t>
            </a:r>
          </a:p>
          <a:p>
            <a:pPr marL="514350" indent="-514350">
              <a:buFont typeface="+mj-lt"/>
              <a:buAutoNum type="arabicPeriod"/>
            </a:pPr>
            <a:r>
              <a:rPr lang="nl-NL" dirty="0"/>
              <a:t>Voorbereidzijn op</a:t>
            </a:r>
          </a:p>
        </p:txBody>
      </p:sp>
    </p:spTree>
    <p:extLst>
      <p:ext uri="{BB962C8B-B14F-4D97-AF65-F5344CB8AC3E}">
        <p14:creationId xmlns:p14="http://schemas.microsoft.com/office/powerpoint/2010/main" val="3901598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a:p>
        </p:txBody>
      </p:sp>
      <p:sp>
        <p:nvSpPr>
          <p:cNvPr id="3" name="Tijdelijke aanduiding voor inhoud 2"/>
          <p:cNvSpPr>
            <a:spLocks noGrp="1"/>
          </p:cNvSpPr>
          <p:nvPr>
            <p:ph idx="1"/>
          </p:nvPr>
        </p:nvSpPr>
        <p:spPr/>
        <p:txBody>
          <a:bodyPr/>
          <a:lstStyle/>
          <a:p>
            <a:pPr marL="514350" indent="-514350">
              <a:buAutoNum type="arabicPeriod"/>
            </a:pPr>
            <a:r>
              <a:rPr lang="nl-NL" b="1" dirty="0"/>
              <a:t>Fysieke leefomgeving</a:t>
            </a:r>
          </a:p>
          <a:p>
            <a:endParaRPr lang="nl-NL" b="1" dirty="0"/>
          </a:p>
          <a:p>
            <a:pPr marL="457200" indent="-457200">
              <a:buFont typeface="Arial" panose="020B0604020202020204" pitchFamily="34" charset="0"/>
              <a:buChar char="•"/>
            </a:pPr>
            <a:r>
              <a:rPr lang="nl-NL" dirty="0"/>
              <a:t>Sponswerking bebouwd gebied verhogen</a:t>
            </a:r>
          </a:p>
          <a:p>
            <a:pPr marL="457200" indent="-457200">
              <a:buFont typeface="Arial" panose="020B0604020202020204" pitchFamily="34" charset="0"/>
              <a:buChar char="•"/>
            </a:pPr>
            <a:r>
              <a:rPr lang="nl-NL" dirty="0" err="1"/>
              <a:t>Groen-blauwe</a:t>
            </a:r>
            <a:r>
              <a:rPr lang="nl-NL" dirty="0"/>
              <a:t> netwerk versterken</a:t>
            </a:r>
          </a:p>
          <a:p>
            <a:pPr marL="457200" indent="-457200">
              <a:buFont typeface="Arial" panose="020B0604020202020204" pitchFamily="34" charset="0"/>
              <a:buChar char="•"/>
            </a:pPr>
            <a:r>
              <a:rPr lang="nl-NL" dirty="0"/>
              <a:t>Klimaatbestendige bedrijvenparken</a:t>
            </a:r>
          </a:p>
          <a:p>
            <a:pPr marL="457200" indent="-457200">
              <a:buFont typeface="Arial" panose="020B0604020202020204" pitchFamily="34" charset="0"/>
              <a:buChar char="•"/>
            </a:pPr>
            <a:r>
              <a:rPr lang="nl-NL" dirty="0"/>
              <a:t>Dempen hitte eiland </a:t>
            </a:r>
          </a:p>
          <a:p>
            <a:endParaRPr lang="nl-NL" dirty="0"/>
          </a:p>
        </p:txBody>
      </p:sp>
    </p:spTree>
    <p:extLst>
      <p:ext uri="{BB962C8B-B14F-4D97-AF65-F5344CB8AC3E}">
        <p14:creationId xmlns:p14="http://schemas.microsoft.com/office/powerpoint/2010/main" val="2757701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a:p>
        </p:txBody>
      </p:sp>
      <p:sp>
        <p:nvSpPr>
          <p:cNvPr id="3" name="Tijdelijke aanduiding voor inhoud 2"/>
          <p:cNvSpPr>
            <a:spLocks noGrp="1"/>
          </p:cNvSpPr>
          <p:nvPr>
            <p:ph idx="1"/>
          </p:nvPr>
        </p:nvSpPr>
        <p:spPr/>
        <p:txBody>
          <a:bodyPr/>
          <a:lstStyle/>
          <a:p>
            <a:pPr marL="514350" indent="-514350">
              <a:buAutoNum type="arabicPeriod" startAt="2"/>
            </a:pPr>
            <a:r>
              <a:rPr lang="nl-NL" b="1" dirty="0"/>
              <a:t>Borging en bewustzijn</a:t>
            </a:r>
          </a:p>
          <a:p>
            <a:endParaRPr lang="nl-NL" b="1" dirty="0"/>
          </a:p>
          <a:p>
            <a:pPr marL="457200" indent="-457200">
              <a:buFont typeface="Arial" panose="020B0604020202020204" pitchFamily="34" charset="0"/>
              <a:buChar char="•"/>
            </a:pPr>
            <a:r>
              <a:rPr lang="nl-NL" dirty="0"/>
              <a:t>Klimaat bestendig handelen in de praktijk</a:t>
            </a:r>
            <a:br>
              <a:rPr lang="nl-NL" dirty="0"/>
            </a:br>
            <a:r>
              <a:rPr lang="nl-NL" dirty="0"/>
              <a:t>omgevingsvisie en nieuwbouw, beheer en onderhoud</a:t>
            </a:r>
          </a:p>
          <a:p>
            <a:pPr marL="457200" indent="-457200">
              <a:buFont typeface="Arial" panose="020B0604020202020204" pitchFamily="34" charset="0"/>
              <a:buChar char="•"/>
            </a:pPr>
            <a:r>
              <a:rPr lang="nl-NL" dirty="0"/>
              <a:t>Stimuleren klimaat bewustzijn</a:t>
            </a:r>
            <a:br>
              <a:rPr lang="nl-NL" dirty="0"/>
            </a:br>
            <a:r>
              <a:rPr lang="nl-NL" dirty="0"/>
              <a:t>inwoners en bedrijven bezitten het grootste deel van de fysieke leefomgeving, financieel, verordening, coach</a:t>
            </a:r>
          </a:p>
          <a:p>
            <a:pPr marL="457200" indent="-457200">
              <a:buFont typeface="Arial" panose="020B0604020202020204" pitchFamily="34" charset="0"/>
              <a:buChar char="•"/>
            </a:pPr>
            <a:endParaRPr lang="nl-NL" dirty="0"/>
          </a:p>
        </p:txBody>
      </p:sp>
    </p:spTree>
    <p:extLst>
      <p:ext uri="{BB962C8B-B14F-4D97-AF65-F5344CB8AC3E}">
        <p14:creationId xmlns:p14="http://schemas.microsoft.com/office/powerpoint/2010/main" val="3848555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a:p>
        </p:txBody>
      </p:sp>
      <p:sp>
        <p:nvSpPr>
          <p:cNvPr id="3" name="Tijdelijke aanduiding voor inhoud 2"/>
          <p:cNvSpPr>
            <a:spLocks noGrp="1"/>
          </p:cNvSpPr>
          <p:nvPr>
            <p:ph idx="1"/>
          </p:nvPr>
        </p:nvSpPr>
        <p:spPr/>
        <p:txBody>
          <a:bodyPr/>
          <a:lstStyle/>
          <a:p>
            <a:r>
              <a:rPr lang="nl-NL" b="1" dirty="0"/>
              <a:t>3</a:t>
            </a:r>
            <a:r>
              <a:rPr lang="nl-NL" dirty="0"/>
              <a:t>. </a:t>
            </a:r>
            <a:r>
              <a:rPr lang="nl-NL" b="1" dirty="0"/>
              <a:t>Voorbereid zijn</a:t>
            </a:r>
          </a:p>
          <a:p>
            <a:endParaRPr lang="nl-NL" b="1" dirty="0"/>
          </a:p>
          <a:p>
            <a:r>
              <a:rPr lang="nl-NL" dirty="0"/>
              <a:t>Calamiteitenplannen als het toch nog mis gaat</a:t>
            </a:r>
          </a:p>
        </p:txBody>
      </p:sp>
    </p:spTree>
    <p:extLst>
      <p:ext uri="{BB962C8B-B14F-4D97-AF65-F5344CB8AC3E}">
        <p14:creationId xmlns:p14="http://schemas.microsoft.com/office/powerpoint/2010/main" val="2857953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79080" y="4805941"/>
            <a:ext cx="4150042" cy="1646669"/>
          </a:xfrm>
          <a:prstGeom prst="rect">
            <a:avLst/>
          </a:prstGeom>
        </p:spPr>
      </p:pic>
      <p:sp>
        <p:nvSpPr>
          <p:cNvPr id="2" name="Titel 1"/>
          <p:cNvSpPr>
            <a:spLocks noGrp="1"/>
          </p:cNvSpPr>
          <p:nvPr>
            <p:ph type="title"/>
          </p:nvPr>
        </p:nvSpPr>
        <p:spPr>
          <a:xfrm>
            <a:off x="217169" y="178905"/>
            <a:ext cx="11590517" cy="489006"/>
          </a:xfrm>
        </p:spPr>
        <p:txBody>
          <a:bodyPr>
            <a:normAutofit/>
          </a:bodyPr>
          <a:lstStyle/>
          <a:p>
            <a:r>
              <a:rPr lang="nl-NL" dirty="0"/>
              <a:t> doel</a:t>
            </a:r>
          </a:p>
        </p:txBody>
      </p:sp>
      <p:sp>
        <p:nvSpPr>
          <p:cNvPr id="3" name="Tijdelijke aanduiding voor inhoud 2"/>
          <p:cNvSpPr>
            <a:spLocks noGrp="1"/>
          </p:cNvSpPr>
          <p:nvPr>
            <p:ph idx="1"/>
          </p:nvPr>
        </p:nvSpPr>
        <p:spPr>
          <a:xfrm>
            <a:off x="338138" y="1200150"/>
            <a:ext cx="10515600" cy="4429126"/>
          </a:xfrm>
        </p:spPr>
        <p:txBody>
          <a:bodyPr>
            <a:normAutofit/>
          </a:bodyPr>
          <a:lstStyle/>
          <a:p>
            <a:r>
              <a:rPr lang="nl-NL" sz="4800" dirty="0"/>
              <a:t>Ik ben tevreden als: </a:t>
            </a:r>
          </a:p>
          <a:p>
            <a:endParaRPr lang="nl-NL" sz="2000" dirty="0"/>
          </a:p>
          <a:p>
            <a:pPr marL="685800" indent="-685800">
              <a:buFont typeface="Arial" panose="020B0604020202020204" pitchFamily="34" charset="0"/>
              <a:buChar char="•"/>
            </a:pPr>
            <a:r>
              <a:rPr lang="nl-NL" dirty="0"/>
              <a:t>U zich bewust bent van meer en extremer weer </a:t>
            </a:r>
            <a:br>
              <a:rPr lang="nl-NL" dirty="0"/>
            </a:br>
            <a:r>
              <a:rPr lang="nl-NL" dirty="0"/>
              <a:t>als gevolg van klimaatontwikkeling</a:t>
            </a:r>
          </a:p>
          <a:p>
            <a:pPr marL="685800" indent="-685800">
              <a:buFont typeface="Arial" panose="020B0604020202020204" pitchFamily="34" charset="0"/>
              <a:buChar char="•"/>
            </a:pPr>
            <a:r>
              <a:rPr lang="nl-NL" dirty="0"/>
              <a:t>U weet dat dit kansen maar ook bedreigingen kan inhouden</a:t>
            </a:r>
          </a:p>
          <a:p>
            <a:pPr marL="685800" indent="-685800">
              <a:buFont typeface="Arial" panose="020B0604020202020204" pitchFamily="34" charset="0"/>
              <a:buChar char="•"/>
            </a:pPr>
            <a:r>
              <a:rPr lang="nl-NL" dirty="0"/>
              <a:t>U weet wat er landelijk en lokaal loopt</a:t>
            </a:r>
          </a:p>
          <a:p>
            <a:pPr marL="685800" indent="-685800">
              <a:buFont typeface="Arial" panose="020B0604020202020204" pitchFamily="34" charset="0"/>
              <a:buChar char="•"/>
            </a:pPr>
            <a:r>
              <a:rPr lang="nl-NL" dirty="0"/>
              <a:t>U weet wat u daar zelf aan kunt doen</a:t>
            </a:r>
          </a:p>
          <a:p>
            <a:pPr marL="685800" indent="-685800">
              <a:buFont typeface="Arial" panose="020B0604020202020204" pitchFamily="34" charset="0"/>
              <a:buChar char="•"/>
            </a:pPr>
            <a:r>
              <a:rPr lang="nl-NL" dirty="0"/>
              <a:t>U weet hoe we na vandaag verder willen </a:t>
            </a:r>
          </a:p>
          <a:p>
            <a:pPr marL="685800" indent="-685800">
              <a:buFont typeface="Arial" panose="020B0604020202020204" pitchFamily="34" charset="0"/>
              <a:buChar char="•"/>
            </a:pPr>
            <a:endParaRPr lang="nl-NL" dirty="0"/>
          </a:p>
          <a:p>
            <a:pPr marL="685800" indent="-685800">
              <a:buFont typeface="Arial" panose="020B0604020202020204" pitchFamily="34" charset="0"/>
              <a:buChar char="•"/>
            </a:pPr>
            <a:endParaRPr lang="nl-NL" dirty="0"/>
          </a:p>
        </p:txBody>
      </p:sp>
    </p:spTree>
    <p:extLst>
      <p:ext uri="{BB962C8B-B14F-4D97-AF65-F5344CB8AC3E}">
        <p14:creationId xmlns:p14="http://schemas.microsoft.com/office/powerpoint/2010/main" val="287544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Het klimaat verandert</a:t>
            </a:r>
          </a:p>
        </p:txBody>
      </p:sp>
      <p:pic>
        <p:nvPicPr>
          <p:cNvPr id="10" name="Afbeelding 7" descr="Afbeeldingsresultaat voor climate chan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6516" y="2594306"/>
            <a:ext cx="3813650" cy="3541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itel 1"/>
          <p:cNvSpPr>
            <a:spLocks noGrp="1"/>
          </p:cNvSpPr>
          <p:nvPr>
            <p:ph idx="1"/>
          </p:nvPr>
        </p:nvSpPr>
        <p:spPr>
          <a:xfrm>
            <a:off x="196516" y="1056772"/>
            <a:ext cx="10515600" cy="900365"/>
          </a:xfrm>
        </p:spPr>
        <p:txBody>
          <a:bodyPr>
            <a:normAutofit fontScale="92500" lnSpcReduction="20000"/>
          </a:bodyPr>
          <a:lstStyle/>
          <a:p>
            <a:pPr eaLnBrk="1" hangingPunct="1"/>
            <a:r>
              <a:rPr lang="nl-NL" altLang="nl-NL" sz="3600" dirty="0">
                <a:latin typeface="Constantia" panose="02030602050306030303" pitchFamily="18" charset="0"/>
              </a:rPr>
              <a:t>Klimaatverandering </a:t>
            </a:r>
            <a:br>
              <a:rPr lang="nl-NL" altLang="nl-NL" sz="3600" dirty="0">
                <a:latin typeface="Constantia" panose="02030602050306030303" pitchFamily="18" charset="0"/>
              </a:rPr>
            </a:br>
            <a:r>
              <a:rPr lang="nl-NL" altLang="nl-NL" sz="3600" dirty="0">
                <a:latin typeface="Constantia" panose="02030602050306030303" pitchFamily="18" charset="0"/>
              </a:rPr>
              <a:t>wereldwijd</a:t>
            </a:r>
          </a:p>
        </p:txBody>
      </p:sp>
      <p:pic>
        <p:nvPicPr>
          <p:cNvPr id="22"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58970" y="3109461"/>
            <a:ext cx="5295528" cy="3561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47394" y="675354"/>
            <a:ext cx="4734262" cy="5094381"/>
          </a:xfrm>
          <a:prstGeom prst="rect">
            <a:avLst/>
          </a:prstGeom>
          <a:effectLst>
            <a:outerShdw blurRad="50800" dist="215900" dir="2700000" algn="tl" rotWithShape="0">
              <a:prstClr val="black">
                <a:alpha val="40000"/>
              </a:prstClr>
            </a:outerShdw>
          </a:effectLst>
        </p:spPr>
      </p:pic>
    </p:spTree>
    <p:extLst>
      <p:ext uri="{BB962C8B-B14F-4D97-AF65-F5344CB8AC3E}">
        <p14:creationId xmlns:p14="http://schemas.microsoft.com/office/powerpoint/2010/main" val="3689237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Het klimaat verandert</a:t>
            </a:r>
          </a:p>
        </p:txBody>
      </p:sp>
      <p:sp>
        <p:nvSpPr>
          <p:cNvPr id="3" name="Tijdelijke aanduiding voor inhoud 2"/>
          <p:cNvSpPr>
            <a:spLocks noGrp="1"/>
          </p:cNvSpPr>
          <p:nvPr>
            <p:ph idx="1"/>
          </p:nvPr>
        </p:nvSpPr>
        <p:spPr>
          <a:xfrm>
            <a:off x="954405" y="794532"/>
            <a:ext cx="10515600" cy="754381"/>
          </a:xfrm>
        </p:spPr>
        <p:txBody>
          <a:bodyPr>
            <a:normAutofit/>
          </a:bodyPr>
          <a:lstStyle/>
          <a:p>
            <a:r>
              <a:rPr lang="nl-NL" sz="1600" dirty="0">
                <a:hlinkClick r:id="rId2"/>
              </a:rPr>
              <a:t>https://youtu.be/z5qYDfRJTxw</a:t>
            </a:r>
            <a:r>
              <a:rPr lang="nl-NL" sz="1600" dirty="0"/>
              <a:t>        5 min </a:t>
            </a:r>
            <a:br>
              <a:rPr lang="nl-NL" sz="1600" dirty="0"/>
            </a:br>
            <a:r>
              <a:rPr lang="nl-NL" sz="1600" dirty="0"/>
              <a:t>Film 2  Klimaatverandering 0 Klimaatverandering in Nederland</a:t>
            </a:r>
          </a:p>
          <a:p>
            <a:endParaRPr lang="nl-NL" sz="1600" dirty="0"/>
          </a:p>
          <a:p>
            <a:endParaRPr lang="nl-NL" sz="1600" dirty="0"/>
          </a:p>
        </p:txBody>
      </p:sp>
      <p:pic>
        <p:nvPicPr>
          <p:cNvPr id="4" name="Afbeelding 3"/>
          <p:cNvPicPr>
            <a:picLocks noChangeAspect="1"/>
          </p:cNvPicPr>
          <p:nvPr/>
        </p:nvPicPr>
        <p:blipFill rotWithShape="1">
          <a:blip r:embed="rId3" cstate="email">
            <a:extLst>
              <a:ext uri="{28A0092B-C50C-407E-A947-70E740481C1C}">
                <a14:useLocalDpi xmlns:a14="http://schemas.microsoft.com/office/drawing/2010/main"/>
              </a:ext>
            </a:extLst>
          </a:blip>
          <a:srcRect t="6799"/>
          <a:stretch/>
        </p:blipFill>
        <p:spPr>
          <a:xfrm>
            <a:off x="775180" y="1558344"/>
            <a:ext cx="10319540" cy="5299656"/>
          </a:xfrm>
          <a:prstGeom prst="rect">
            <a:avLst/>
          </a:prstGeom>
        </p:spPr>
      </p:pic>
    </p:spTree>
    <p:extLst>
      <p:ext uri="{BB962C8B-B14F-4D97-AF65-F5344CB8AC3E}">
        <p14:creationId xmlns:p14="http://schemas.microsoft.com/office/powerpoint/2010/main" val="4817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Het klimaat verandert</a:t>
            </a:r>
          </a:p>
        </p:txBody>
      </p:sp>
      <p:sp>
        <p:nvSpPr>
          <p:cNvPr id="3" name="Tijdelijke aanduiding voor inhoud 2"/>
          <p:cNvSpPr>
            <a:spLocks noGrp="1"/>
          </p:cNvSpPr>
          <p:nvPr>
            <p:ph idx="1"/>
          </p:nvPr>
        </p:nvSpPr>
        <p:spPr/>
        <p:txBody>
          <a:bodyPr>
            <a:normAutofit/>
          </a:bodyPr>
          <a:lstStyle/>
          <a:p>
            <a:r>
              <a:rPr lang="nl-NL" dirty="0"/>
              <a:t>Mentimeter 7</a:t>
            </a:r>
            <a:br>
              <a:rPr lang="nl-NL" dirty="0"/>
            </a:br>
            <a:r>
              <a:rPr lang="nl-NL" dirty="0"/>
              <a:t>Hoe urgent is volgens uw gevoel</a:t>
            </a:r>
          </a:p>
          <a:p>
            <a:r>
              <a:rPr lang="nl-NL" dirty="0"/>
              <a:t>	overstroming</a:t>
            </a:r>
          </a:p>
          <a:p>
            <a:r>
              <a:rPr lang="nl-NL" dirty="0"/>
              <a:t>	wateroverlast</a:t>
            </a:r>
          </a:p>
          <a:p>
            <a:r>
              <a:rPr lang="nl-NL" dirty="0"/>
              <a:t>	droogte </a:t>
            </a:r>
          </a:p>
          <a:p>
            <a:r>
              <a:rPr lang="nl-NL" dirty="0"/>
              <a:t>	hitte</a:t>
            </a:r>
          </a:p>
          <a:p>
            <a:endParaRPr lang="nl-NL" dirty="0"/>
          </a:p>
        </p:txBody>
      </p:sp>
    </p:spTree>
    <p:extLst>
      <p:ext uri="{BB962C8B-B14F-4D97-AF65-F5344CB8AC3E}">
        <p14:creationId xmlns:p14="http://schemas.microsoft.com/office/powerpoint/2010/main" val="2794797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Het klimaat verandert</a:t>
            </a:r>
          </a:p>
        </p:txBody>
      </p:sp>
      <p:pic>
        <p:nvPicPr>
          <p:cNvPr id="1026" name="Picture 2" descr="https://ruimtelijkeadaptatie.nl/publish/pages/171029/warmingstripes_debilt_plusline.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6438" y="1954899"/>
            <a:ext cx="10999417" cy="4716000"/>
          </a:xfrm>
          <a:prstGeom prst="rect">
            <a:avLst/>
          </a:prstGeom>
          <a:noFill/>
          <a:extLst>
            <a:ext uri="{909E8E84-426E-40DD-AFC4-6F175D3DCCD1}">
              <a14:hiddenFill xmlns:a14="http://schemas.microsoft.com/office/drawing/2010/main">
                <a:solidFill>
                  <a:srgbClr val="FFFFFF"/>
                </a:solidFill>
              </a14:hiddenFill>
            </a:ext>
          </a:extLst>
        </p:spPr>
      </p:pic>
      <p:pic>
        <p:nvPicPr>
          <p:cNvPr id="4" name="Tijdelijke aanduiding voor inhoud 3"/>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rot="18231877">
            <a:off x="6087846" y="4686511"/>
            <a:ext cx="805936" cy="856412"/>
          </a:xfrm>
          <a:prstGeom prst="rect">
            <a:avLst/>
          </a:prstGeom>
        </p:spPr>
      </p:pic>
      <p:pic>
        <p:nvPicPr>
          <p:cNvPr id="6" name="Afbeelding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85731" y="3781566"/>
            <a:ext cx="1164437" cy="1152244"/>
          </a:xfrm>
          <a:prstGeom prst="rect">
            <a:avLst/>
          </a:prstGeom>
        </p:spPr>
      </p:pic>
      <p:pic>
        <p:nvPicPr>
          <p:cNvPr id="7" name="Afbeelding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21179" y="4024664"/>
            <a:ext cx="1164437" cy="1152244"/>
          </a:xfrm>
          <a:prstGeom prst="rect">
            <a:avLst/>
          </a:prstGeom>
        </p:spPr>
      </p:pic>
      <p:pic>
        <p:nvPicPr>
          <p:cNvPr id="8" name="Afbeelding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70538" y="4214250"/>
            <a:ext cx="1164437" cy="1152244"/>
          </a:xfrm>
          <a:prstGeom prst="rect">
            <a:avLst/>
          </a:prstGeom>
        </p:spPr>
      </p:pic>
      <p:sp>
        <p:nvSpPr>
          <p:cNvPr id="11" name="Titel 1"/>
          <p:cNvSpPr txBox="1">
            <a:spLocks/>
          </p:cNvSpPr>
          <p:nvPr/>
        </p:nvSpPr>
        <p:spPr>
          <a:xfrm>
            <a:off x="196516" y="1056772"/>
            <a:ext cx="10515600" cy="90036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833675"/>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83367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ltLang="nl-NL" sz="3600" dirty="0">
                <a:latin typeface="Constantia" panose="02030602050306030303" pitchFamily="18" charset="0"/>
              </a:rPr>
              <a:t>Klimaatverandering Nederland</a:t>
            </a:r>
          </a:p>
        </p:txBody>
      </p:sp>
    </p:spTree>
    <p:extLst>
      <p:ext uri="{BB962C8B-B14F-4D97-AF65-F5344CB8AC3E}">
        <p14:creationId xmlns:p14="http://schemas.microsoft.com/office/powerpoint/2010/main" val="3835319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DPRA        Deltaplan Ruimtelijke adaptatie  </a:t>
            </a:r>
          </a:p>
        </p:txBody>
      </p:sp>
      <p:sp>
        <p:nvSpPr>
          <p:cNvPr id="3" name="Tekstvak 2"/>
          <p:cNvSpPr txBox="1"/>
          <p:nvPr/>
        </p:nvSpPr>
        <p:spPr>
          <a:xfrm>
            <a:off x="1481284" y="966675"/>
            <a:ext cx="4965235" cy="663771"/>
          </a:xfrm>
          <a:prstGeom prst="rect">
            <a:avLst/>
          </a:prstGeom>
          <a:noFill/>
        </p:spPr>
        <p:txBody>
          <a:bodyPr wrap="square" rtlCol="0">
            <a:spAutoFit/>
          </a:bodyPr>
          <a:lstStyle/>
          <a:p>
            <a:pPr>
              <a:lnSpc>
                <a:spcPct val="90000"/>
              </a:lnSpc>
              <a:spcBef>
                <a:spcPts val="1000"/>
              </a:spcBef>
            </a:pPr>
            <a:r>
              <a:rPr lang="nl-NL" sz="1600" dirty="0">
                <a:solidFill>
                  <a:srgbClr val="833675"/>
                </a:solidFill>
                <a:latin typeface="Arial" panose="020B0604020202020204" pitchFamily="34" charset="0"/>
                <a:cs typeface="Arial" panose="020B0604020202020204" pitchFamily="34" charset="0"/>
                <a:hlinkClick r:id="rId2"/>
              </a:rPr>
              <a:t>https://youtu.be/vJS8HJG9zZU</a:t>
            </a:r>
            <a:r>
              <a:rPr lang="nl-NL" sz="1600" dirty="0">
                <a:solidFill>
                  <a:srgbClr val="833675"/>
                </a:solidFill>
                <a:latin typeface="Arial" panose="020B0604020202020204" pitchFamily="34" charset="0"/>
                <a:cs typeface="Arial" panose="020B0604020202020204" pitchFamily="34" charset="0"/>
              </a:rPr>
              <a:t>  1:36 m</a:t>
            </a:r>
          </a:p>
          <a:p>
            <a:pPr>
              <a:lnSpc>
                <a:spcPct val="90000"/>
              </a:lnSpc>
              <a:spcBef>
                <a:spcPts val="1000"/>
              </a:spcBef>
            </a:pPr>
            <a:r>
              <a:rPr lang="nl-NL" sz="1600" dirty="0">
                <a:solidFill>
                  <a:srgbClr val="833675"/>
                </a:solidFill>
                <a:latin typeface="Arial" panose="020B0604020202020204" pitchFamily="34" charset="0"/>
                <a:cs typeface="Arial" panose="020B0604020202020204" pitchFamily="34" charset="0"/>
              </a:rPr>
              <a:t>Film 3 Deltaplan Ruimtelijke Adaptatie</a:t>
            </a:r>
          </a:p>
        </p:txBody>
      </p:sp>
      <p:pic>
        <p:nvPicPr>
          <p:cNvPr id="6" name="Tijdelijke aanduiding voor inhoud 5"/>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5735"/>
          <a:stretch/>
        </p:blipFill>
        <p:spPr>
          <a:xfrm>
            <a:off x="1141244" y="2048481"/>
            <a:ext cx="9420076" cy="4394317"/>
          </a:xfrm>
          <a:prstGeom prst="rect">
            <a:avLst/>
          </a:prstGeom>
        </p:spPr>
      </p:pic>
    </p:spTree>
    <p:extLst>
      <p:ext uri="{BB962C8B-B14F-4D97-AF65-F5344CB8AC3E}">
        <p14:creationId xmlns:p14="http://schemas.microsoft.com/office/powerpoint/2010/main" val="2827653738"/>
      </p:ext>
    </p:extLst>
  </p:cSld>
  <p:clrMapOvr>
    <a:masterClrMapping/>
  </p:clrMapOvr>
</p:sld>
</file>

<file path=ppt/theme/theme1.xml><?xml version="1.0" encoding="utf-8"?>
<a:theme xmlns:a="http://schemas.openxmlformats.org/drawingml/2006/main" name="Oost Gelre Powerpoint">
  <a:themeElements>
    <a:clrScheme name="Grijswaarden">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7122423-178F-46B3-B753-3CAC4383257E}" vid="{E3113333-4C82-4BD7-8100-63E5DBE1B3C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1236</TotalTime>
  <Words>691</Words>
  <Application>Microsoft Office PowerPoint</Application>
  <PresentationFormat>Breedbeeld</PresentationFormat>
  <Paragraphs>117</Paragraphs>
  <Slides>34</Slides>
  <Notes>5</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34</vt:i4>
      </vt:variant>
    </vt:vector>
  </HeadingPairs>
  <TitlesOfParts>
    <vt:vector size="39" baseType="lpstr">
      <vt:lpstr>Arial</vt:lpstr>
      <vt:lpstr>Calibri</vt:lpstr>
      <vt:lpstr>Constantia</vt:lpstr>
      <vt:lpstr>DK Liquid Embrace</vt:lpstr>
      <vt:lpstr>Oost Gelre Powerpoint</vt:lpstr>
      <vt:lpstr>Thema avond 22 maart 2021 KLIMAAT  BIODIVERSITEIT   </vt:lpstr>
      <vt:lpstr>PowerPoint-presentatie</vt:lpstr>
      <vt:lpstr>PowerPoint-presentatie</vt:lpstr>
      <vt:lpstr> doel</vt:lpstr>
      <vt:lpstr>Het klimaat verandert</vt:lpstr>
      <vt:lpstr>Het klimaat verandert</vt:lpstr>
      <vt:lpstr>Het klimaat verandert</vt:lpstr>
      <vt:lpstr>Het klimaat verandert</vt:lpstr>
      <vt:lpstr>DPRA        Deltaplan Ruimtelijke adaptatie  </vt:lpstr>
      <vt:lpstr>Projectplan      DPRA 2019 </vt:lpstr>
      <vt:lpstr>Projectplan      DPRA 2019 </vt:lpstr>
      <vt:lpstr>Klimaateffect atlas                           OOST GELRE </vt:lpstr>
      <vt:lpstr>Stresstest kaart             wateroverlast</vt:lpstr>
      <vt:lpstr>PowerPoint-presentatie</vt:lpstr>
      <vt:lpstr>Stresstest kaart                 Droogte</vt:lpstr>
      <vt:lpstr>PowerPoint-presentatie</vt:lpstr>
      <vt:lpstr>stresstest kaart                      hitte</vt:lpstr>
      <vt:lpstr>PowerPoint-presentatie</vt:lpstr>
      <vt:lpstr>Slechte waterKWALITEIT</vt:lpstr>
      <vt:lpstr>PowerPoint-presentatie</vt:lpstr>
      <vt:lpstr>Wat kunt u bijdragen</vt:lpstr>
      <vt:lpstr>Wat kunt u bijdragen</vt:lpstr>
      <vt:lpstr>Wat hebben we al gedaan</vt:lpstr>
      <vt:lpstr>PowerPoint-presentatie</vt:lpstr>
      <vt:lpstr>Strategie</vt:lpstr>
      <vt:lpstr>Tenslotte</vt:lpstr>
      <vt:lpstr>PowerPoint-presentatie</vt:lpstr>
      <vt:lpstr>Wat hebben we al gedaan</vt:lpstr>
      <vt:lpstr>Wat hebben we al gedaan</vt:lpstr>
      <vt:lpstr>Wat hebben we al gedaan</vt:lpstr>
      <vt:lpstr>strategie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Duurzaamheid in de gemeente Oost Gelre</dc:title>
  <dc:creator>Reintjes, Marcel</dc:creator>
  <cp:lastModifiedBy>Rob van der Velde - WATERmaat</cp:lastModifiedBy>
  <cp:revision>105</cp:revision>
  <dcterms:created xsi:type="dcterms:W3CDTF">2020-02-24T13:56:02Z</dcterms:created>
  <dcterms:modified xsi:type="dcterms:W3CDTF">2021-03-22T13:49:00Z</dcterms:modified>
</cp:coreProperties>
</file>