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</p:sldIdLst>
  <p:sldSz cx="12192000" cy="6858000"/>
  <p:notesSz cx="9928225" cy="67976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1CEA5-7D8A-4634-A447-E6DFADBB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302E4-ABB3-47ED-9D05-E3ECECDE2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437FB-D7E4-4B9D-BFCD-4B94A126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7A98DC-E245-45A6-9AE1-341EFDB6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1811CC-53AA-4FA0-B687-DBD7386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9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5A3B2-61F0-4A10-894B-98582FD1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5BAFE7-06AB-46EF-9E69-DF68994D4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8E3C9-8780-41F4-BE21-2EA4BE0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06FF54-1CDE-4E12-9062-B9D34A2E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3C8B67-DC38-4A26-8F3B-AAEF403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5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4ACF80-E8F3-485D-9B25-9056CC4A8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D05F5C-A42A-42D8-84B7-ED81260D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6AA18-D1CA-497D-AB66-5AF2916F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3400BF-713D-44B6-8AB2-EDF2537D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A3DEB1-50A5-474A-92B0-B04502AC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55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9B75C-4FD3-4E9B-BC71-B1E7CC5E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E7B506-83B8-408F-B05B-7D7DFDDA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B4DB6-C85D-4AB5-A806-CF067B6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37EAB-D094-409E-A3FD-79E9AAD2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9638D5-00DF-4C26-A0E5-C389FFF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B63D-68DC-4B5A-8709-1DABEFEF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75322-518B-4609-99FA-1416978AD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F52D68-6FC4-467A-A877-B58C5DA6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93901-FB76-49E4-A22A-22C3FE86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D5B35-1C68-45E4-A9AA-5741ED85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6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ACCC-D24B-4748-BD54-BD685D9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1FACB-D71B-4887-845E-8BD87CC27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0CC54-41E2-403A-A2A7-695C9528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F76E4-3EDF-469C-AE59-09D3FA70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EF59D6-90E2-4A7B-A2CC-31F3E32D3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7D1343-7BBE-465E-8B95-C45B865C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98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6B6D5-D2E5-408E-9913-6B136193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C58704-F5D8-4F29-B39D-244B76ED3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77B088-50C1-4422-B927-674AE47AC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F3FB8DD-5C90-4E75-9ABB-C565B60E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263FF-EDD4-4ACD-A3D3-0689CC19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188113-08C4-4A03-A051-5557A8EA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BF7E55-8CAA-43D8-9BA8-9103F1AE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CE5C22-33F8-4422-AA43-6ACF425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BD6A-A3B1-4876-8A91-E40A2B3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70F726-81A4-431C-9E1D-DCE7F635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16AEA0-9252-43DB-9417-C746EAA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639147-CD05-4A04-8E79-981AB0A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1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584500-950F-45F7-8481-41D2282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FF503E-30CB-4D07-876E-45C568B8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0B4B0-F7D1-4E9D-90CE-8EB1E25D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2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E016B-D924-4DF7-B9D2-AD41A538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F2A5C-F956-4316-8457-39C45DB9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1A4C91-F4DD-48A1-B533-A2D08D878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367BF4-3DF7-4559-BB24-7B78564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C16217-CF84-4CA5-93EA-854C55EE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D10B5-A9A2-4C89-A672-41CFD38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0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C941A-004F-467A-A9AA-C3C490AC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94F39D-6F47-4865-B6B8-60A9B1DF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A9B0A5A-B96B-4AB2-9B0B-B42CA6E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7B6293-E476-4464-BD85-B4D2F1A5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328931-F0A7-4497-8C95-C22BFE5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724D0E-5211-4320-AA95-A44DD0A3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1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039B90-E83C-4ABB-94F3-D38036AE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49F276-B9D5-4215-982B-ADFC807F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9F579A-1641-494D-A4FD-E410A89E7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0A08-2681-4E1F-B2B2-CB5DE31C0D46}" type="datetimeFigureOut">
              <a:rPr lang="nl-NL" smtClean="0"/>
              <a:t>23-6-2021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F8388E-69E8-43B1-BAE4-F69AA1EE2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7A1145-0BE2-4805-8161-8C19E90E5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0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ob@watermaat.nl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g.dekker@ambient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mailto:W.Buth@lelystad.nl" TargetMode="External"/><Relationship Id="rId4" Type="http://schemas.openxmlformats.org/officeDocument/2006/relationships/hyperlink" Target="mailto:HC.vander.Woerd@lelystad.n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E6045AE-562A-4346-8028-2B0B2EBA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5B4DE12-1E26-4ACE-9334-8D4C29E9E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01518C-DD49-472E-9070-AEC7B85FD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24787"/>
          <a:stretch/>
        </p:blipFill>
        <p:spPr>
          <a:xfrm>
            <a:off x="5977059" y="3272872"/>
            <a:ext cx="5376741" cy="2714271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B4623BFC-67CC-4A9C-B08F-29C41A9E65F6}"/>
              </a:ext>
            </a:extLst>
          </p:cNvPr>
          <p:cNvGrpSpPr>
            <a:grpSpLocks noChangeAspect="1"/>
          </p:cNvGrpSpPr>
          <p:nvPr/>
        </p:nvGrpSpPr>
        <p:grpSpPr>
          <a:xfrm>
            <a:off x="415636" y="3428999"/>
            <a:ext cx="4790176" cy="3101081"/>
            <a:chOff x="1073692" y="1390727"/>
            <a:chExt cx="7390544" cy="5247415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EDCBBA7-E804-4294-AFC7-5EE4084E0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9" r="33728" b="3885"/>
            <a:stretch/>
          </p:blipFill>
          <p:spPr>
            <a:xfrm>
              <a:off x="1073692" y="1390727"/>
              <a:ext cx="7390543" cy="5247415"/>
            </a:xfrm>
            <a:prstGeom prst="rect">
              <a:avLst/>
            </a:prstGeom>
          </p:spPr>
        </p:pic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B40C5B3-B090-4772-9AFE-9B6E14A6690E}"/>
                </a:ext>
              </a:extLst>
            </p:cNvPr>
            <p:cNvSpPr/>
            <p:nvPr/>
          </p:nvSpPr>
          <p:spPr>
            <a:xfrm>
              <a:off x="5301466" y="3643193"/>
              <a:ext cx="3162770" cy="1432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C3618C-8247-4FAD-8838-2ECDD7A0B520}"/>
                </a:ext>
              </a:extLst>
            </p:cNvPr>
            <p:cNvSpPr/>
            <p:nvPr/>
          </p:nvSpPr>
          <p:spPr>
            <a:xfrm>
              <a:off x="7787811" y="5075434"/>
              <a:ext cx="676423" cy="1562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: afgeschuinde bovenhoeken 17">
              <a:extLst>
                <a:ext uri="{FF2B5EF4-FFF2-40B4-BE49-F238E27FC236}">
                  <a16:creationId xmlns:a16="http://schemas.microsoft.com/office/drawing/2014/main" id="{EDA9D2EE-587E-4BB9-96E5-9729D502875D}"/>
                </a:ext>
              </a:extLst>
            </p:cNvPr>
            <p:cNvSpPr/>
            <p:nvPr/>
          </p:nvSpPr>
          <p:spPr>
            <a:xfrm>
              <a:off x="4404190" y="4232953"/>
              <a:ext cx="2702103" cy="842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itel 1">
            <a:extLst>
              <a:ext uri="{FF2B5EF4-FFF2-40B4-BE49-F238E27FC236}">
                <a16:creationId xmlns:a16="http://schemas.microsoft.com/office/drawing/2014/main" id="{48AD95E8-45BE-49AE-998B-86B1A85FD065}"/>
              </a:ext>
            </a:extLst>
          </p:cNvPr>
          <p:cNvSpPr txBox="1">
            <a:spLocks/>
          </p:cNvSpPr>
          <p:nvPr/>
        </p:nvSpPr>
        <p:spPr>
          <a:xfrm>
            <a:off x="415636" y="1720382"/>
            <a:ext cx="10938164" cy="1018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Nieuw GRP Lelystad</a:t>
            </a:r>
            <a:br>
              <a:rPr lang="nl-NL" sz="3600" b="1" dirty="0">
                <a:solidFill>
                  <a:srgbClr val="002060"/>
                </a:solidFill>
                <a:latin typeface="+mn-lt"/>
              </a:rPr>
            </a:br>
            <a:r>
              <a:rPr lang="nl-NL" sz="3600" b="1" dirty="0">
                <a:solidFill>
                  <a:srgbClr val="002060"/>
                </a:solidFill>
                <a:latin typeface="+mn-lt"/>
              </a:rPr>
              <a:t>Workshop 24 juni 2021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65BA69-B8A3-42EA-B44A-EB3FC272A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37444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7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Plek van de workshop in projectaanpak GRP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Nieuw GRP passend onder de Omgevingswet en actueel inspelend op de situatie in Lelystad. Basis opgesteld vanuit SAF. </a:t>
            </a:r>
          </a:p>
          <a:p>
            <a:r>
              <a:rPr lang="nl-NL" dirty="0">
                <a:solidFill>
                  <a:srgbClr val="002060"/>
                </a:solidFill>
              </a:rPr>
              <a:t>Workshops: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22 juni 	Hemelwater, DPRA en grondwater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24 juni	Afvalwater, incl. in- en uitbreidingen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29 juni 	BBV en tariefsysteem rioolheffing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Wo. 30 juni 	Kostentoerekening aan rioolheffing (</a:t>
            </a:r>
            <a:r>
              <a:rPr lang="nl-NL" dirty="0" err="1">
                <a:solidFill>
                  <a:srgbClr val="002060"/>
                </a:solidFill>
              </a:rPr>
              <a:t>expl</a:t>
            </a:r>
            <a:r>
              <a:rPr lang="nl-NL" dirty="0">
                <a:solidFill>
                  <a:srgbClr val="002060"/>
                </a:solidFill>
              </a:rPr>
              <a:t>.+</a:t>
            </a:r>
            <a:r>
              <a:rPr lang="nl-NL" dirty="0" err="1">
                <a:solidFill>
                  <a:srgbClr val="002060"/>
                </a:solidFill>
              </a:rPr>
              <a:t>proj</a:t>
            </a:r>
            <a:r>
              <a:rPr lang="nl-NL" dirty="0">
                <a:solidFill>
                  <a:srgbClr val="002060"/>
                </a:solidFill>
              </a:rPr>
              <a:t>.)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8 juli		Programmering onderzoek en uitvoering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0867"/>
            <a:ext cx="10515600" cy="758955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Opzet van de workshop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161"/>
            <a:ext cx="10515600" cy="416725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Opname om discussies te kunnen terugluisteren t.b.v. GRP. </a:t>
            </a:r>
          </a:p>
          <a:p>
            <a:r>
              <a:rPr lang="nl-NL" dirty="0">
                <a:solidFill>
                  <a:srgbClr val="002060"/>
                </a:solidFill>
              </a:rPr>
              <a:t>Bij de SAF workshops ging het om kennisuitwisseling, ditmaal gaat het om concrete voorstellen te doen voor het beleid van Lelystad. </a:t>
            </a:r>
          </a:p>
          <a:p>
            <a:r>
              <a:rPr lang="nl-NL" dirty="0">
                <a:solidFill>
                  <a:srgbClr val="002060"/>
                </a:solidFill>
              </a:rPr>
              <a:t>Voorbereidend A4-tje ontvangen met enkele documenten. </a:t>
            </a:r>
          </a:p>
          <a:p>
            <a:r>
              <a:rPr lang="nl-NL" dirty="0">
                <a:solidFill>
                  <a:srgbClr val="002060"/>
                </a:solidFill>
              </a:rPr>
              <a:t>Toelichting, Mentimeter (4327 9185) en discussies. </a:t>
            </a:r>
          </a:p>
          <a:p>
            <a:r>
              <a:rPr lang="nl-NL" dirty="0">
                <a:solidFill>
                  <a:srgbClr val="002060"/>
                </a:solidFill>
              </a:rPr>
              <a:t>Inhoudelijke tips: </a:t>
            </a:r>
            <a:r>
              <a:rPr lang="nl-NL" dirty="0">
                <a:solidFill>
                  <a:srgbClr val="002060"/>
                </a:solidFill>
                <a:hlinkClick r:id="rId2"/>
              </a:rPr>
              <a:t>g.dekker@ambient.nl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3"/>
              </a:rPr>
              <a:t>rob@watermaat.nl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Proces: </a:t>
            </a:r>
            <a:r>
              <a:rPr lang="nl-NL" dirty="0">
                <a:solidFill>
                  <a:srgbClr val="002060"/>
                </a:solidFill>
                <a:hlinkClick r:id="rId4"/>
              </a:rPr>
              <a:t>HC.vander.Woerd@lelystad.nl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5"/>
              </a:rPr>
              <a:t>W.Buth@lelystad.nl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Nu voorstelrondje: naam, afdeling, verwachting.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F1DDE6DA-A1D1-475F-81EE-2CC1099B15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426586"/>
              </p:ext>
            </p:extLst>
          </p:nvPr>
        </p:nvGraphicFramePr>
        <p:xfrm>
          <a:off x="695999" y="2528020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223675344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187789403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5684540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7316774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de zorgplicht afvalwater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26797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34607652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096466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uitbreidingen en inbreidingen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05570183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 bij in- en uitbreidingen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1095389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83906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14015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6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Afvalwaterbeleid GRP 2016-2021 §4.1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Verwijzing naar de wettelijke basis. </a:t>
            </a:r>
          </a:p>
          <a:p>
            <a:r>
              <a:rPr lang="nl-NL" dirty="0">
                <a:solidFill>
                  <a:srgbClr val="002060"/>
                </a:solidFill>
              </a:rPr>
              <a:t>Kern van het beleid in de hoofdtekst.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lozingsregels. </a:t>
            </a:r>
          </a:p>
          <a:p>
            <a:r>
              <a:rPr lang="nl-NL" dirty="0">
                <a:solidFill>
                  <a:srgbClr val="002060"/>
                </a:solidFill>
              </a:rPr>
              <a:t>Regels vanuit het Bouwbesluit over aansluiting van de riolering.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beleid nieuwe aansluitingen. </a:t>
            </a:r>
          </a:p>
          <a:p>
            <a:r>
              <a:rPr lang="nl-NL" dirty="0">
                <a:solidFill>
                  <a:srgbClr val="002060"/>
                </a:solidFill>
              </a:rPr>
              <a:t>Kader met beleid tegen foutaansluitingen.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5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Afvalwaterbeleid GRP 2016-2021 §4.1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Zijn er redenen om het beleid te actualiseren?</a:t>
            </a:r>
          </a:p>
          <a:p>
            <a:r>
              <a:rPr lang="nl-NL" dirty="0">
                <a:solidFill>
                  <a:srgbClr val="002060"/>
                </a:solidFill>
              </a:rPr>
              <a:t>Connectie met de Omgevingsvisie. </a:t>
            </a:r>
          </a:p>
          <a:p>
            <a:r>
              <a:rPr lang="nl-NL" dirty="0">
                <a:solidFill>
                  <a:srgbClr val="002060"/>
                </a:solidFill>
              </a:rPr>
              <a:t>Beleid voor lozingen zonder riolering weinig uitgewerkt. </a:t>
            </a:r>
          </a:p>
          <a:p>
            <a:r>
              <a:rPr lang="nl-NL" dirty="0">
                <a:solidFill>
                  <a:srgbClr val="002060"/>
                </a:solidFill>
              </a:rPr>
              <a:t>Beleid voor inbreidingen. </a:t>
            </a:r>
          </a:p>
          <a:p>
            <a:r>
              <a:rPr lang="nl-NL" dirty="0">
                <a:solidFill>
                  <a:srgbClr val="002060"/>
                </a:solidFill>
              </a:rPr>
              <a:t>Beleid voor bouwpeil en (geen) kruipruimten. </a:t>
            </a: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Discussie via Mentimeter.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0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F1DDE6DA-A1D1-475F-81EE-2CC1099B15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528020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223675344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187789403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5684540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7316774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de zorgplicht afvalwater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26797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34607652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096466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uitbreidingen en inbreidingen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05570183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 bij in- en uitbreidingen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1095389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83906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14015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804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0868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Afvalwaterbeleid GRP 2016-2021 §4.1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0086"/>
            <a:ext cx="10515600" cy="42703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Hoe om te gaan met afvalwater van in- en uitbreidingen?</a:t>
            </a:r>
          </a:p>
          <a:p>
            <a:r>
              <a:rPr lang="nl-NL" dirty="0" err="1">
                <a:solidFill>
                  <a:srgbClr val="002060"/>
                </a:solidFill>
              </a:rPr>
              <a:t>Huisaansluitleiding</a:t>
            </a:r>
            <a:r>
              <a:rPr lang="nl-NL" dirty="0">
                <a:solidFill>
                  <a:srgbClr val="002060"/>
                </a:solidFill>
              </a:rPr>
              <a:t> met bochten vanwege een gewenste boom?</a:t>
            </a:r>
          </a:p>
          <a:p>
            <a:r>
              <a:rPr lang="nl-NL" dirty="0">
                <a:solidFill>
                  <a:srgbClr val="002060"/>
                </a:solidFill>
              </a:rPr>
              <a:t>Tiny </a:t>
            </a:r>
            <a:r>
              <a:rPr lang="nl-NL" dirty="0" err="1">
                <a:solidFill>
                  <a:srgbClr val="002060"/>
                </a:solidFill>
              </a:rPr>
              <a:t>houses</a:t>
            </a:r>
            <a:r>
              <a:rPr lang="nl-NL" dirty="0">
                <a:solidFill>
                  <a:srgbClr val="002060"/>
                </a:solidFill>
              </a:rPr>
              <a:t> zonder riolering?</a:t>
            </a:r>
          </a:p>
          <a:p>
            <a:r>
              <a:rPr lang="nl-NL" dirty="0">
                <a:solidFill>
                  <a:srgbClr val="002060"/>
                </a:solidFill>
              </a:rPr>
              <a:t>Inbreidingen leiden tot extra belasting en dus is de vraag: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Diameters DWA-riolering vergroten vanwege groter debiet?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Gemaalcapaciteiten vergroten?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Extra berging afvalwater bij calamiteiten? Hoeveel uur? </a:t>
            </a:r>
          </a:p>
          <a:p>
            <a:r>
              <a:rPr lang="nl-NL" dirty="0">
                <a:solidFill>
                  <a:srgbClr val="002060"/>
                </a:solidFill>
              </a:rPr>
              <a:t>Uitbreidingen op de riolering naar AWZI of nieuwe oplossingen?</a:t>
            </a: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Discussie via Mentimeter.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48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F1DDE6DA-A1D1-475F-81EE-2CC1099B15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528020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223675344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187789403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5684540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27316774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de zorgplicht afvalwater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10726797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346076523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096466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uitbreidingen en inbreidingen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05570183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afvalwaterbeleid in Lelystad bij in- en uitbreidingen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210953892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839061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814015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00232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508</Words>
  <Application>Microsoft Office PowerPoint</Application>
  <PresentationFormat>Breedbeeld</PresentationFormat>
  <Paragraphs>95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PowerPoint-presentatie</vt:lpstr>
      <vt:lpstr>Plek van de workshop in projectaanpak GRP</vt:lpstr>
      <vt:lpstr>Opzet van de workshop</vt:lpstr>
      <vt:lpstr>PowerPoint-presentatie</vt:lpstr>
      <vt:lpstr>Afvalwaterbeleid GRP 2016-2021 §4.1</vt:lpstr>
      <vt:lpstr>Afvalwaterbeleid GRP 2016-2021 §4.1</vt:lpstr>
      <vt:lpstr>PowerPoint-presentatie</vt:lpstr>
      <vt:lpstr>Afvalwaterbeleid GRP 2016-2021 §4.1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der Velde - WATERmaat</dc:creator>
  <cp:lastModifiedBy>Rob van der Velde - WATERmaat</cp:lastModifiedBy>
  <cp:revision>26</cp:revision>
  <cp:lastPrinted>2021-06-23T18:15:47Z</cp:lastPrinted>
  <dcterms:created xsi:type="dcterms:W3CDTF">2020-12-29T17:38:54Z</dcterms:created>
  <dcterms:modified xsi:type="dcterms:W3CDTF">2021-06-23T18:15:55Z</dcterms:modified>
</cp:coreProperties>
</file>