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305" r:id="rId3"/>
    <p:sldId id="306" r:id="rId4"/>
    <p:sldId id="307" r:id="rId5"/>
    <p:sldId id="309" r:id="rId6"/>
    <p:sldId id="310" r:id="rId7"/>
    <p:sldId id="311" r:id="rId8"/>
    <p:sldId id="312" r:id="rId9"/>
    <p:sldId id="313" r:id="rId10"/>
    <p:sldId id="314" r:id="rId11"/>
  </p:sldIdLst>
  <p:sldSz cx="12192000" cy="6858000"/>
  <p:notesSz cx="9928225" cy="679767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 snapToGrid="0">
      <p:cViewPr varScale="1">
        <p:scale>
          <a:sx n="52" d="100"/>
          <a:sy n="52" d="100"/>
        </p:scale>
        <p:origin x="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C1CEA5-7D8A-4634-A447-E6DFADBBF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FE302E4-ABB3-47ED-9D05-E3ECECDE2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F437FB-D7E4-4B9D-BFCD-4B94A1268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7A98DC-E245-45A6-9AE1-341EFDB6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1811CC-53AA-4FA0-B687-DBD73861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595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85A3B2-61F0-4A10-894B-98582FD1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5BAFE7-06AB-46EF-9E69-DF68994D4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B8E3C9-8780-41F4-BE21-2EA4BE07A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D06FF54-1CDE-4E12-9062-B9D34A2E3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33C8B67-DC38-4A26-8F3B-AAEF40359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054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4ACF80-E8F3-485D-9B25-9056CC4A87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3D05F5C-A42A-42D8-84B7-ED81260DE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06AA18-D1CA-497D-AB66-5AF2916F2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3400BF-713D-44B6-8AB2-EDF2537D8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A3DEB1-50A5-474A-92B0-B04502AC0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555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9B75C-4FD3-4E9B-BC71-B1E7CC5E5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E7B506-83B8-408F-B05B-7D7DFDDA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2B4DB6-C85D-4AB5-A806-CF067B6D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D37EAB-D094-409E-A3FD-79E9AAD20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9638D5-00DF-4C26-A0E5-C389FFFE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EB63D-68DC-4B5A-8709-1DABEFEF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D75322-518B-4609-99FA-1416978AD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F52D68-6FC4-467A-A877-B58C5DA60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693901-FB76-49E4-A22A-22C3FE860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4D5B35-1C68-45E4-A9AA-5741ED852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1643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2ACCC-D24B-4748-BD54-BD685D96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1FACB-D71B-4887-845E-8BD87CC27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40CC54-41E2-403A-A2A7-695C9528A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A9F76E4-3EDF-469C-AE59-09D3FA70C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EF59D6-90E2-4A7B-A2CC-31F3E32D3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7D1343-7BBE-465E-8B95-C45B865C2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598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6B6D5-D2E5-408E-9913-6B1361931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EC58704-F5D8-4F29-B39D-244B76ED3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77B088-50C1-4422-B927-674AE47AC1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F3FB8DD-5C90-4E75-9ABB-C565B60E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D8263FF-EDD4-4ACD-A3D3-0689CC19DA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D188113-08C4-4A03-A051-5557A8EAB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BF7E55-8CAA-43D8-9BA8-9103F1AE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CE5C22-33F8-4422-AA43-6ACF4253F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1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58BD6A-A3B1-4876-8A91-E40A2B3C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970F726-81A4-431C-9E1D-DCE7F6351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216AEA0-9252-43DB-9417-C746EAAD2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E639147-CD05-4A04-8E79-981AB0A7C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114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B584500-950F-45F7-8481-41D2282C6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FFF503E-30CB-4D07-876E-45C568B8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10B4B0-F7D1-4E9D-90CE-8EB1E25DA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270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E016B-D924-4DF7-B9D2-AD41A538D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5F2A5C-F956-4316-8457-39C45DB97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1A4C91-F4DD-48A1-B533-A2D08D878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A367BF4-3DF7-4559-BB24-7B78564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FC16217-CF84-4CA5-93EA-854C55EE5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7FD10B5-A9A2-4C89-A672-41CFD386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004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2C941A-004F-467A-A9AA-C3C490AC2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F94F39D-6F47-4865-B6B8-60A9B1DF5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A9B0A5A-B96B-4AB2-9B0B-B42CA6E51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7B6293-E476-4464-BD85-B4D2F1A59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F328931-F0A7-4497-8C95-C22BFE542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1724D0E-5211-4320-AA95-A44DD0A3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1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2039B90-E83C-4ABB-94F3-D38036AE0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49F276-B9D5-4215-982B-ADFC807F0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9F579A-1641-494D-A4FD-E410A89E7D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00A08-2681-4E1F-B2B2-CB5DE31C0D46}" type="datetimeFigureOut">
              <a:rPr lang="nl-NL" smtClean="0"/>
              <a:t>21-6-2021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F8388E-69E8-43B1-BAE4-F69AA1EE2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7A1145-0BE2-4805-8161-8C19E90E5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908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rob@watermaat.nl" TargetMode="External"/><Relationship Id="rId7" Type="http://schemas.openxmlformats.org/officeDocument/2006/relationships/image" Target="../media/image2.png"/><Relationship Id="rId2" Type="http://schemas.openxmlformats.org/officeDocument/2006/relationships/hyperlink" Target="mailto:g.dekker@ambient.n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mailto:W.Buth@lelystad.nl" TargetMode="External"/><Relationship Id="rId4" Type="http://schemas.openxmlformats.org/officeDocument/2006/relationships/hyperlink" Target="mailto:HC.vander.Woerd@lelystad.n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E6045AE-562A-4346-8028-2B0B2EBAE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5B4DE12-1E26-4ACE-9334-8D4C29E9EA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901518C-DD49-472E-9070-AEC7B85FDB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" r="24787"/>
          <a:stretch/>
        </p:blipFill>
        <p:spPr>
          <a:xfrm>
            <a:off x="5977059" y="3272872"/>
            <a:ext cx="5376741" cy="2714271"/>
          </a:xfrm>
          <a:prstGeom prst="rect">
            <a:avLst/>
          </a:prstGeom>
        </p:spPr>
      </p:pic>
      <p:grpSp>
        <p:nvGrpSpPr>
          <p:cNvPr id="14" name="Groep 13">
            <a:extLst>
              <a:ext uri="{FF2B5EF4-FFF2-40B4-BE49-F238E27FC236}">
                <a16:creationId xmlns:a16="http://schemas.microsoft.com/office/drawing/2014/main" id="{B4623BFC-67CC-4A9C-B08F-29C41A9E65F6}"/>
              </a:ext>
            </a:extLst>
          </p:cNvPr>
          <p:cNvGrpSpPr>
            <a:grpSpLocks noChangeAspect="1"/>
          </p:cNvGrpSpPr>
          <p:nvPr/>
        </p:nvGrpSpPr>
        <p:grpSpPr>
          <a:xfrm>
            <a:off x="415636" y="3428999"/>
            <a:ext cx="4790176" cy="3101081"/>
            <a:chOff x="1073692" y="1390727"/>
            <a:chExt cx="7390544" cy="5247415"/>
          </a:xfrm>
        </p:grpSpPr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AEDCBBA7-E804-4294-AFC7-5EE4084E0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69" r="33728" b="3885"/>
            <a:stretch/>
          </p:blipFill>
          <p:spPr>
            <a:xfrm>
              <a:off x="1073692" y="1390727"/>
              <a:ext cx="7390543" cy="5247415"/>
            </a:xfrm>
            <a:prstGeom prst="rect">
              <a:avLst/>
            </a:prstGeom>
          </p:spPr>
        </p:pic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AB40C5B3-B090-4772-9AFE-9B6E14A6690E}"/>
                </a:ext>
              </a:extLst>
            </p:cNvPr>
            <p:cNvSpPr/>
            <p:nvPr/>
          </p:nvSpPr>
          <p:spPr>
            <a:xfrm>
              <a:off x="5301466" y="3643193"/>
              <a:ext cx="3162770" cy="14322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AAC3618C-8247-4FAD-8838-2ECDD7A0B520}"/>
                </a:ext>
              </a:extLst>
            </p:cNvPr>
            <p:cNvSpPr/>
            <p:nvPr/>
          </p:nvSpPr>
          <p:spPr>
            <a:xfrm>
              <a:off x="7787811" y="5075434"/>
              <a:ext cx="676423" cy="15627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: afgeschuinde bovenhoeken 17">
              <a:extLst>
                <a:ext uri="{FF2B5EF4-FFF2-40B4-BE49-F238E27FC236}">
                  <a16:creationId xmlns:a16="http://schemas.microsoft.com/office/drawing/2014/main" id="{EDA9D2EE-587E-4BB9-96E5-9729D502875D}"/>
                </a:ext>
              </a:extLst>
            </p:cNvPr>
            <p:cNvSpPr/>
            <p:nvPr/>
          </p:nvSpPr>
          <p:spPr>
            <a:xfrm>
              <a:off x="4404190" y="4232953"/>
              <a:ext cx="2702103" cy="842482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9" name="Titel 1">
            <a:extLst>
              <a:ext uri="{FF2B5EF4-FFF2-40B4-BE49-F238E27FC236}">
                <a16:creationId xmlns:a16="http://schemas.microsoft.com/office/drawing/2014/main" id="{48AD95E8-45BE-49AE-998B-86B1A85FD065}"/>
              </a:ext>
            </a:extLst>
          </p:cNvPr>
          <p:cNvSpPr txBox="1">
            <a:spLocks/>
          </p:cNvSpPr>
          <p:nvPr/>
        </p:nvSpPr>
        <p:spPr>
          <a:xfrm>
            <a:off x="415636" y="1720382"/>
            <a:ext cx="10938164" cy="101897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Nieuw GRP Lelystad</a:t>
            </a:r>
            <a:br>
              <a:rPr lang="nl-NL" sz="3600" b="1" dirty="0">
                <a:solidFill>
                  <a:srgbClr val="002060"/>
                </a:solidFill>
                <a:latin typeface="+mn-lt"/>
              </a:rPr>
            </a:br>
            <a:r>
              <a:rPr lang="nl-NL" sz="3600" b="1" dirty="0">
                <a:solidFill>
                  <a:srgbClr val="002060"/>
                </a:solidFill>
                <a:latin typeface="+mn-lt"/>
              </a:rPr>
              <a:t>Workshop 22 juni 2021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065BA69-B8A3-42EA-B44A-EB3FC272A3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37444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72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EE02CAB8-B4B0-4B35-878A-3C1702231FA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5999" y="2400430"/>
          <a:ext cx="10800000" cy="289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1746016491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4215730550"/>
                    </a:ext>
                  </a:extLst>
                </a:gridCol>
              </a:tblGrid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Tijdstip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Programma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255926997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  8:45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Inloggen bij de workshop via Teams met de link uit de uitnodiging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624505685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  9:00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Toelichting bij de zorgplicht hemelwater incl. DPRA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578167571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  9:30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Discussie hemelwaterbeleid en DPRA in Lelystad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217765087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10:30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Pauze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173303464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10:45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Toelichting bij de zorgplicht grondwater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56990397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11:00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Discussie grondwaterbeleid in Lelystad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867905723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11:45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Evaluatie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582358705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12:00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 dirty="0">
                          <a:effectLst/>
                        </a:rPr>
                        <a:t>Einde workshop</a:t>
                      </a:r>
                      <a:endParaRPr lang="nl-N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620014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823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Plek van de workshop in projectaanpak GRP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Nieuw GRP passend onder de Omgevingswet en actueel inspelend op de situatie in Lelystad. Basis opgesteld vanuit SAF. </a:t>
            </a:r>
          </a:p>
          <a:p>
            <a:r>
              <a:rPr lang="nl-NL" dirty="0">
                <a:solidFill>
                  <a:srgbClr val="002060"/>
                </a:solidFill>
              </a:rPr>
              <a:t>Workshops: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Di. 22 juni 	Hemelwater, DPRA en grondwater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Do. 24 juni	Afvalwater, incl. in- en uitbreidingen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Di. 29 juni 	BBV en tariefsysteem rioolheffing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Wo. 30 juni 	Kostentoerekening aan rioolheffing (</a:t>
            </a:r>
            <a:r>
              <a:rPr lang="nl-NL" dirty="0" err="1">
                <a:solidFill>
                  <a:srgbClr val="002060"/>
                </a:solidFill>
              </a:rPr>
              <a:t>expl</a:t>
            </a:r>
            <a:r>
              <a:rPr lang="nl-NL" dirty="0">
                <a:solidFill>
                  <a:srgbClr val="002060"/>
                </a:solidFill>
              </a:rPr>
              <a:t>.+</a:t>
            </a:r>
            <a:r>
              <a:rPr lang="nl-NL" dirty="0" err="1">
                <a:solidFill>
                  <a:srgbClr val="002060"/>
                </a:solidFill>
              </a:rPr>
              <a:t>proj</a:t>
            </a:r>
            <a:r>
              <a:rPr lang="nl-NL" dirty="0">
                <a:solidFill>
                  <a:srgbClr val="002060"/>
                </a:solidFill>
              </a:rPr>
              <a:t>.)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Do. 8 juli		Programmering onderzoek en uitvoering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4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8300"/>
            <a:ext cx="10515600" cy="590550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Opzet van de workshop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6283"/>
            <a:ext cx="10515600" cy="4194131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Opname om discussies te kunnen terugluisteren t.b.v. GRP. </a:t>
            </a:r>
          </a:p>
          <a:p>
            <a:r>
              <a:rPr lang="nl-NL" dirty="0">
                <a:solidFill>
                  <a:srgbClr val="002060"/>
                </a:solidFill>
              </a:rPr>
              <a:t>Bij de SAF workshops ging het om kennisuitwisseling, ditmaal gaat het om concrete voorstellen te doen voor het beleid van Lelystad. </a:t>
            </a:r>
          </a:p>
          <a:p>
            <a:r>
              <a:rPr lang="nl-NL" dirty="0">
                <a:solidFill>
                  <a:srgbClr val="002060"/>
                </a:solidFill>
              </a:rPr>
              <a:t>Voorbereidend A4-tje ontvangen met enkele documenten. </a:t>
            </a:r>
          </a:p>
          <a:p>
            <a:r>
              <a:rPr lang="nl-NL" dirty="0">
                <a:solidFill>
                  <a:srgbClr val="002060"/>
                </a:solidFill>
              </a:rPr>
              <a:t>Eerst toelichting</a:t>
            </a:r>
            <a:r>
              <a:rPr lang="nl-NL">
                <a:solidFill>
                  <a:srgbClr val="002060"/>
                </a:solidFill>
              </a:rPr>
              <a:t>, daarna Mentimeter </a:t>
            </a:r>
            <a:r>
              <a:rPr lang="nl-NL" dirty="0">
                <a:solidFill>
                  <a:srgbClr val="002060"/>
                </a:solidFill>
              </a:rPr>
              <a:t>(code 1805 9045) en discussie. </a:t>
            </a:r>
          </a:p>
          <a:p>
            <a:r>
              <a:rPr lang="nl-NL" dirty="0">
                <a:solidFill>
                  <a:srgbClr val="002060"/>
                </a:solidFill>
              </a:rPr>
              <a:t>Inhoudelijke tips: </a:t>
            </a:r>
            <a:r>
              <a:rPr lang="nl-NL" dirty="0">
                <a:solidFill>
                  <a:srgbClr val="002060"/>
                </a:solidFill>
                <a:hlinkClick r:id="rId2"/>
              </a:rPr>
              <a:t>g.dekker@ambient.nl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>
                <a:solidFill>
                  <a:srgbClr val="002060"/>
                </a:solidFill>
                <a:hlinkClick r:id="rId3"/>
              </a:rPr>
              <a:t>rob@watermaat.nl</a:t>
            </a:r>
            <a:r>
              <a:rPr lang="nl-NL" dirty="0">
                <a:solidFill>
                  <a:srgbClr val="002060"/>
                </a:solidFill>
              </a:rPr>
              <a:t> </a:t>
            </a:r>
          </a:p>
          <a:p>
            <a:r>
              <a:rPr lang="nl-NL" dirty="0">
                <a:solidFill>
                  <a:srgbClr val="002060"/>
                </a:solidFill>
              </a:rPr>
              <a:t>Proces: </a:t>
            </a:r>
            <a:r>
              <a:rPr lang="nl-NL" dirty="0">
                <a:solidFill>
                  <a:srgbClr val="002060"/>
                </a:solidFill>
                <a:hlinkClick r:id="rId4"/>
              </a:rPr>
              <a:t>HC.vander.Woerd@lelystad.nl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>
                <a:solidFill>
                  <a:srgbClr val="002060"/>
                </a:solidFill>
                <a:hlinkClick r:id="rId5"/>
              </a:rPr>
              <a:t>W.Buth@lelystad.nl</a:t>
            </a:r>
            <a:r>
              <a:rPr lang="nl-NL" dirty="0">
                <a:solidFill>
                  <a:srgbClr val="002060"/>
                </a:solidFill>
              </a:rPr>
              <a:t> </a:t>
            </a:r>
          </a:p>
          <a:p>
            <a:r>
              <a:rPr lang="nl-NL" dirty="0">
                <a:solidFill>
                  <a:srgbClr val="002060"/>
                </a:solidFill>
              </a:rPr>
              <a:t>Nu voorstelrondje: naam, afdeling, verwachting.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4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EE02CAB8-B4B0-4B35-878A-3C1702231F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950033"/>
              </p:ext>
            </p:extLst>
          </p:nvPr>
        </p:nvGraphicFramePr>
        <p:xfrm>
          <a:off x="695999" y="2400430"/>
          <a:ext cx="10800000" cy="289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1746016491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4215730550"/>
                    </a:ext>
                  </a:extLst>
                </a:gridCol>
              </a:tblGrid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Tijdstip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Programma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255926997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  8:45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Inloggen bij de workshop via Teams met de link uit de uitnodiging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624505685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  9:00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Toelichting bij de zorgplicht hemelwater incl. DPRA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578167571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  9:30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Discussie hemelwaterbeleid en DPRA in Lelystad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217765087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10:30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Pauze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173303464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10:45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Toelichting bij de zorgplicht grondwater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56990397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11:00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Discussie grondwaterbeleid in Lelystad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867905723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11:45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Evaluatie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582358705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12:00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 dirty="0">
                          <a:effectLst/>
                        </a:rPr>
                        <a:t>Einde workshop</a:t>
                      </a:r>
                      <a:endParaRPr lang="nl-N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620014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969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8805"/>
            <a:ext cx="10515600" cy="862031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Hemelwaterbeleid GRP 2016-2021 §4.3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3321"/>
            <a:ext cx="10515600" cy="3667093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Globale toelichting vanuit de wetstekst.</a:t>
            </a:r>
          </a:p>
          <a:p>
            <a:r>
              <a:rPr lang="nl-NL" dirty="0">
                <a:solidFill>
                  <a:srgbClr val="002060"/>
                </a:solidFill>
              </a:rPr>
              <a:t>Kader met nadere bespreking van de wetstekst.</a:t>
            </a:r>
          </a:p>
          <a:p>
            <a:r>
              <a:rPr lang="nl-NL" dirty="0">
                <a:solidFill>
                  <a:srgbClr val="002060"/>
                </a:solidFill>
              </a:rPr>
              <a:t>Kern van het beleid in de hoofdtekst. </a:t>
            </a:r>
          </a:p>
          <a:p>
            <a:r>
              <a:rPr lang="nl-NL" dirty="0">
                <a:solidFill>
                  <a:srgbClr val="002060"/>
                </a:solidFill>
              </a:rPr>
              <a:t>Kader met beleid bij nieuwbouw. </a:t>
            </a:r>
          </a:p>
          <a:p>
            <a:r>
              <a:rPr lang="nl-NL" dirty="0">
                <a:solidFill>
                  <a:srgbClr val="002060"/>
                </a:solidFill>
              </a:rPr>
              <a:t>Kader met info over extreme buien.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963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3944"/>
            <a:ext cx="10515600" cy="862031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Hemelwaterbeleid GRP 2016-2021 §4.3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7692"/>
            <a:ext cx="10515600" cy="38327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Zijn er redenen om het beleid te actualiseren?</a:t>
            </a:r>
          </a:p>
          <a:p>
            <a:r>
              <a:rPr lang="nl-NL" dirty="0">
                <a:solidFill>
                  <a:srgbClr val="002060"/>
                </a:solidFill>
              </a:rPr>
              <a:t>Connectie met Omgevingsvisie. </a:t>
            </a:r>
          </a:p>
          <a:p>
            <a:r>
              <a:rPr lang="nl-NL" dirty="0">
                <a:solidFill>
                  <a:srgbClr val="002060"/>
                </a:solidFill>
              </a:rPr>
              <a:t>Uitwerking ernstige wateroverlast bij extreme buien. </a:t>
            </a:r>
          </a:p>
          <a:p>
            <a:r>
              <a:rPr lang="nl-NL" dirty="0">
                <a:solidFill>
                  <a:srgbClr val="002060"/>
                </a:solidFill>
              </a:rPr>
              <a:t>DPRA. </a:t>
            </a:r>
          </a:p>
          <a:p>
            <a:r>
              <a:rPr lang="nl-NL" dirty="0">
                <a:solidFill>
                  <a:srgbClr val="002060"/>
                </a:solidFill>
              </a:rPr>
              <a:t>Gebiedsgerichte accenten.</a:t>
            </a:r>
          </a:p>
          <a:p>
            <a:r>
              <a:rPr lang="nl-NL" dirty="0">
                <a:solidFill>
                  <a:srgbClr val="002060"/>
                </a:solidFill>
              </a:rPr>
              <a:t>Andere punten?</a:t>
            </a:r>
          </a:p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Discussie via Mentimeter.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290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EE02CAB8-B4B0-4B35-878A-3C1702231FA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5999" y="2400430"/>
          <a:ext cx="10800000" cy="289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1746016491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4215730550"/>
                    </a:ext>
                  </a:extLst>
                </a:gridCol>
              </a:tblGrid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Tijdstip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Programma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255926997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  8:45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Inloggen bij de workshop via Teams met de link uit de uitnodiging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624505685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  9:00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Toelichting bij de zorgplicht hemelwater incl. DPRA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578167571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  9:30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Discussie hemelwaterbeleid en DPRA in Lelystad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217765087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10:30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Pauze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173303464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10:45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Toelichting bij de zorgplicht grondwater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56990397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11:00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Discussie grondwaterbeleid in Lelystad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867905723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11:45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Evaluatie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582358705"/>
                  </a:ext>
                </a:extLst>
              </a:tr>
              <a:tr h="321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>
                          <a:effectLst/>
                        </a:rPr>
                        <a:t>12:00</a:t>
                      </a:r>
                      <a:endParaRPr lang="nl-N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000" dirty="0">
                          <a:effectLst/>
                        </a:rPr>
                        <a:t>Einde workshop</a:t>
                      </a:r>
                      <a:endParaRPr lang="nl-N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620014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637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8805"/>
            <a:ext cx="10515600" cy="862031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Grondwaterbeleid GRP 2016-2021 §4.2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3321"/>
            <a:ext cx="10515600" cy="3667093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Globale toelichting vanuit de wetstekst.</a:t>
            </a:r>
          </a:p>
          <a:p>
            <a:r>
              <a:rPr lang="nl-NL" dirty="0">
                <a:solidFill>
                  <a:srgbClr val="002060"/>
                </a:solidFill>
              </a:rPr>
              <a:t>Kader met nadere bespreking van de wetstekst.</a:t>
            </a:r>
          </a:p>
          <a:p>
            <a:r>
              <a:rPr lang="nl-NL" dirty="0">
                <a:solidFill>
                  <a:srgbClr val="002060"/>
                </a:solidFill>
              </a:rPr>
              <a:t>Kern van het beleid in de hoofdtekst. </a:t>
            </a:r>
          </a:p>
          <a:p>
            <a:r>
              <a:rPr lang="nl-NL" dirty="0">
                <a:solidFill>
                  <a:srgbClr val="002060"/>
                </a:solidFill>
              </a:rPr>
              <a:t>Kader met concreet beleid, ook voor meldingen.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037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8805"/>
            <a:ext cx="10515600" cy="862031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Grondwaterbeleid GRP 2016-2021 §4.2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3321"/>
            <a:ext cx="10515600" cy="36670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Zijn er redenen om het beleid te actualiseren?</a:t>
            </a:r>
          </a:p>
          <a:p>
            <a:r>
              <a:rPr lang="nl-NL" dirty="0">
                <a:solidFill>
                  <a:srgbClr val="002060"/>
                </a:solidFill>
              </a:rPr>
              <a:t>Connectie met Omgevingsvisie. </a:t>
            </a:r>
          </a:p>
          <a:p>
            <a:r>
              <a:rPr lang="nl-NL" dirty="0">
                <a:solidFill>
                  <a:srgbClr val="002060"/>
                </a:solidFill>
              </a:rPr>
              <a:t>Betere aansluiting bij polder met kwel. </a:t>
            </a:r>
          </a:p>
          <a:p>
            <a:r>
              <a:rPr lang="nl-NL" dirty="0">
                <a:solidFill>
                  <a:srgbClr val="002060"/>
                </a:solidFill>
              </a:rPr>
              <a:t>Gebiedsgerichte accenten.</a:t>
            </a:r>
          </a:p>
          <a:p>
            <a:r>
              <a:rPr lang="nl-NL" dirty="0">
                <a:solidFill>
                  <a:srgbClr val="002060"/>
                </a:solidFill>
              </a:rPr>
              <a:t>Andere punten?</a:t>
            </a:r>
          </a:p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Discussie via Mentimeter.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50428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500</Words>
  <Application>Microsoft Office PowerPoint</Application>
  <PresentationFormat>Breedbeeld</PresentationFormat>
  <Paragraphs>97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PowerPoint-presentatie</vt:lpstr>
      <vt:lpstr>Plek van de workshop in projectaanpak GRP</vt:lpstr>
      <vt:lpstr>Opzet van de workshop</vt:lpstr>
      <vt:lpstr>PowerPoint-presentatie</vt:lpstr>
      <vt:lpstr>Hemelwaterbeleid GRP 2016-2021 §4.3</vt:lpstr>
      <vt:lpstr>Hemelwaterbeleid GRP 2016-2021 §4.3</vt:lpstr>
      <vt:lpstr>PowerPoint-presentatie</vt:lpstr>
      <vt:lpstr>Grondwaterbeleid GRP 2016-2021 §4.2</vt:lpstr>
      <vt:lpstr>Grondwaterbeleid GRP 2016-2021 §4.2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 van der Velde - WATERmaat</dc:creator>
  <cp:lastModifiedBy>Rob van der Velde - WATERmaat</cp:lastModifiedBy>
  <cp:revision>29</cp:revision>
  <cp:lastPrinted>2021-06-21T15:14:59Z</cp:lastPrinted>
  <dcterms:created xsi:type="dcterms:W3CDTF">2020-12-29T17:38:54Z</dcterms:created>
  <dcterms:modified xsi:type="dcterms:W3CDTF">2021-06-21T18:03:07Z</dcterms:modified>
</cp:coreProperties>
</file>